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1" r:id="rId2"/>
  </p:sldMasterIdLst>
  <p:notesMasterIdLst>
    <p:notesMasterId r:id="rId56"/>
  </p:notesMasterIdLst>
  <p:sldIdLst>
    <p:sldId id="322" r:id="rId3"/>
    <p:sldId id="256" r:id="rId4"/>
    <p:sldId id="277" r:id="rId5"/>
    <p:sldId id="258" r:id="rId6"/>
    <p:sldId id="304" r:id="rId7"/>
    <p:sldId id="260" r:id="rId8"/>
    <p:sldId id="261" r:id="rId9"/>
    <p:sldId id="262" r:id="rId10"/>
    <p:sldId id="264" r:id="rId11"/>
    <p:sldId id="263" r:id="rId12"/>
    <p:sldId id="305" r:id="rId13"/>
    <p:sldId id="266" r:id="rId14"/>
    <p:sldId id="269" r:id="rId15"/>
    <p:sldId id="268" r:id="rId16"/>
    <p:sldId id="306" r:id="rId17"/>
    <p:sldId id="270" r:id="rId18"/>
    <p:sldId id="272" r:id="rId19"/>
    <p:sldId id="273" r:id="rId20"/>
    <p:sldId id="274" r:id="rId21"/>
    <p:sldId id="275" r:id="rId22"/>
    <p:sldId id="307" r:id="rId23"/>
    <p:sldId id="282" r:id="rId24"/>
    <p:sldId id="283" r:id="rId25"/>
    <p:sldId id="285" r:id="rId26"/>
    <p:sldId id="286" r:id="rId27"/>
    <p:sldId id="308" r:id="rId28"/>
    <p:sldId id="287" r:id="rId29"/>
    <p:sldId id="288" r:id="rId30"/>
    <p:sldId id="289" r:id="rId31"/>
    <p:sldId id="295" r:id="rId32"/>
    <p:sldId id="290" r:id="rId33"/>
    <p:sldId id="291" r:id="rId34"/>
    <p:sldId id="293" r:id="rId35"/>
    <p:sldId id="309" r:id="rId36"/>
    <p:sldId id="296" r:id="rId37"/>
    <p:sldId id="298" r:id="rId38"/>
    <p:sldId id="297" r:id="rId39"/>
    <p:sldId id="299" r:id="rId40"/>
    <p:sldId id="300" r:id="rId41"/>
    <p:sldId id="294" r:id="rId42"/>
    <p:sldId id="301" r:id="rId43"/>
    <p:sldId id="310" r:id="rId44"/>
    <p:sldId id="312" r:id="rId45"/>
    <p:sldId id="313" r:id="rId46"/>
    <p:sldId id="314" r:id="rId47"/>
    <p:sldId id="316" r:id="rId48"/>
    <p:sldId id="315" r:id="rId49"/>
    <p:sldId id="317" r:id="rId50"/>
    <p:sldId id="318" r:id="rId51"/>
    <p:sldId id="319" r:id="rId52"/>
    <p:sldId id="311" r:id="rId53"/>
    <p:sldId id="320" r:id="rId54"/>
    <p:sldId id="32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p:scale>
          <a:sx n="77" d="100"/>
          <a:sy n="77" d="100"/>
        </p:scale>
        <p:origin x="-942"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53E94-4F10-408D-819C-0F9AADBE84EC}"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A9AF6-9EB2-45BB-A1DF-2C61CDC73540}" type="slidenum">
              <a:rPr lang="en-US" smtClean="0"/>
              <a:t>‹#›</a:t>
            </a:fld>
            <a:endParaRPr lang="en-US"/>
          </a:p>
        </p:txBody>
      </p:sp>
    </p:spTree>
    <p:extLst>
      <p:ext uri="{BB962C8B-B14F-4D97-AF65-F5344CB8AC3E}">
        <p14:creationId xmlns:p14="http://schemas.microsoft.com/office/powerpoint/2010/main" val="309522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79F58-8CE7-4A7A-8840-179D45E98D4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9108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585C493-6939-4AA1-94BF-3D3789C5E82F}" type="slidenum">
              <a:rPr lang="en-US" sz="1200">
                <a:solidFill>
                  <a:prstClr val="black"/>
                </a:solidFill>
                <a:latin typeface="Calibri" pitchFamily="34" charset="0"/>
              </a:rPr>
              <a:pPr algn="r" eaLnBrk="1" hangingPunct="1"/>
              <a:t>30</a:t>
            </a:fld>
            <a:endParaRPr lang="en-US" sz="1200">
              <a:solidFill>
                <a:prstClr val="black"/>
              </a:solidFill>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ED6B4-7C7C-4FAD-ACF8-E82B7DE6EB8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0232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ED6B4-7C7C-4FAD-ACF8-E82B7DE6EB8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0232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8761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Picture Placeholder 2"/>
          <p:cNvSpPr>
            <a:spLocks noGrp="1"/>
          </p:cNvSpPr>
          <p:nvPr userDrawn="1">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7" name="Title 1"/>
          <p:cNvSpPr>
            <a:spLocks noGrp="1"/>
          </p:cNvSpPr>
          <p:nvPr userDrawn="1">
            <p:ph type="title"/>
          </p:nvPr>
        </p:nvSpPr>
        <p:spPr>
          <a:xfrm>
            <a:off x="1043608" y="908720"/>
            <a:ext cx="6131024" cy="1143000"/>
          </a:xfrm>
        </p:spPr>
        <p:txBody>
          <a:bodyPr>
            <a:noAutofit/>
          </a:bodyPr>
          <a:lstStyle>
            <a:lvl1pPr algn="l">
              <a:defRPr sz="2400">
                <a:solidFill>
                  <a:schemeClr val="bg1">
                    <a:lumMod val="65000"/>
                  </a:schemeClr>
                </a:solidFill>
                <a:latin typeface="Arial" pitchFamily="34" charset="0"/>
                <a:cs typeface="Arial"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79003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9" name="Footer Placeholder 4"/>
          <p:cNvSpPr>
            <a:spLocks noGrp="1"/>
          </p:cNvSpPr>
          <p:nvPr userDrawn="1">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20" name="Slide Number Placeholder 5"/>
          <p:cNvSpPr>
            <a:spLocks noGrp="1"/>
          </p:cNvSpPr>
          <p:nvPr userDrawn="1">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8" name="Text Placeholder 14"/>
          <p:cNvSpPr>
            <a:spLocks noGrp="1"/>
          </p:cNvSpPr>
          <p:nvPr>
            <p:ph type="body" sz="quarter" idx="14" hasCustomPrompt="1"/>
          </p:nvPr>
        </p:nvSpPr>
        <p:spPr>
          <a:xfrm>
            <a:off x="468313" y="2133600"/>
            <a:ext cx="3024187" cy="358775"/>
          </a:xfrm>
        </p:spPr>
        <p:txBody>
          <a:bodyPr>
            <a:noAutofit/>
          </a:bodyPr>
          <a:lstStyle>
            <a:lvl1pPr marL="0" indent="0">
              <a:buFontTx/>
              <a:buNone/>
              <a:defRPr sz="1800"/>
            </a:lvl1pPr>
          </a:lstStyle>
          <a:p>
            <a:pPr lvl="0"/>
            <a:r>
              <a:rPr lang="en-US" dirty="0" smtClean="0"/>
              <a:t>Customer – click to edit</a:t>
            </a:r>
          </a:p>
        </p:txBody>
      </p:sp>
      <p:sp>
        <p:nvSpPr>
          <p:cNvPr id="9" name="Title 1"/>
          <p:cNvSpPr>
            <a:spLocks noGrp="1"/>
          </p:cNvSpPr>
          <p:nvPr>
            <p:ph type="title" hasCustomPrompt="1"/>
          </p:nvPr>
        </p:nvSpPr>
        <p:spPr>
          <a:xfrm>
            <a:off x="457200" y="1495417"/>
            <a:ext cx="3008313" cy="607963"/>
          </a:xfrm>
        </p:spPr>
        <p:txBody>
          <a:bodyPr anchor="ctr" anchorCtr="0">
            <a:normAutofit/>
          </a:bodyPr>
          <a:lstStyle>
            <a:lvl1pPr algn="l">
              <a:lnSpc>
                <a:spcPct val="100000"/>
              </a:lnSpc>
              <a:defRPr sz="2000" b="0">
                <a:solidFill>
                  <a:schemeClr val="bg1">
                    <a:lumMod val="50000"/>
                  </a:schemeClr>
                </a:solidFill>
              </a:defRPr>
            </a:lvl1pPr>
          </a:lstStyle>
          <a:p>
            <a:r>
              <a:rPr lang="en-US" dirty="0" smtClean="0"/>
              <a:t>Full project title – click to edit</a:t>
            </a:r>
            <a:endParaRPr lang="en-AU" dirty="0"/>
          </a:p>
        </p:txBody>
      </p:sp>
      <p:sp>
        <p:nvSpPr>
          <p:cNvPr id="10" name="Picture Placeholder 2"/>
          <p:cNvSpPr>
            <a:spLocks noGrp="1"/>
          </p:cNvSpPr>
          <p:nvPr>
            <p:ph type="pic" idx="13"/>
          </p:nvPr>
        </p:nvSpPr>
        <p:spPr>
          <a:xfrm>
            <a:off x="3595036" y="1412776"/>
            <a:ext cx="5081420" cy="4968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cxnSp>
        <p:nvCxnSpPr>
          <p:cNvPr id="11" name="Straight Connector 10"/>
          <p:cNvCxnSpPr/>
          <p:nvPr userDrawn="1"/>
        </p:nvCxnSpPr>
        <p:spPr>
          <a:xfrm>
            <a:off x="539552" y="2924944"/>
            <a:ext cx="2808312"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16" hasCustomPrompt="1"/>
          </p:nvPr>
        </p:nvSpPr>
        <p:spPr>
          <a:xfrm>
            <a:off x="468313" y="3033713"/>
            <a:ext cx="3024187" cy="3348037"/>
          </a:xfrm>
        </p:spPr>
        <p:txBody>
          <a:bodyPr>
            <a:normAutofit/>
          </a:bodyPr>
          <a:lstStyle>
            <a:lvl1pPr marL="0" indent="0">
              <a:buFontTx/>
              <a:buNone/>
              <a:defRPr sz="2000"/>
            </a:lvl1pPr>
          </a:lstStyle>
          <a:p>
            <a:pPr lvl="0"/>
            <a:r>
              <a:rPr lang="en-US" dirty="0" smtClean="0"/>
              <a:t>Click to edit text</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 r="-1" b="91555"/>
          <a:stretch/>
        </p:blipFill>
        <p:spPr>
          <a:xfrm>
            <a:off x="0" y="3342"/>
            <a:ext cx="9144000" cy="113290"/>
          </a:xfrm>
          <a:prstGeom prst="rect">
            <a:avLst/>
          </a:prstGeom>
        </p:spPr>
      </p:pic>
      <p:sp>
        <p:nvSpPr>
          <p:cNvPr id="14" name="Rectangle 13"/>
          <p:cNvSpPr/>
          <p:nvPr userDrawn="1"/>
        </p:nvSpPr>
        <p:spPr>
          <a:xfrm>
            <a:off x="0" y="-1489"/>
            <a:ext cx="533400" cy="11430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0775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7" name="Footer Placeholder 4"/>
          <p:cNvSpPr>
            <a:spLocks noGrp="1"/>
          </p:cNvSpPr>
          <p:nvPr>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8" name="Slide Number Placeholder 5"/>
          <p:cNvSpPr>
            <a:spLocks noGrp="1"/>
          </p:cNvSpPr>
          <p:nvPr>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9" name="Title 1"/>
          <p:cNvSpPr>
            <a:spLocks noGrp="1"/>
          </p:cNvSpPr>
          <p:nvPr>
            <p:ph type="ctrTitle" hasCustomPrompt="1"/>
          </p:nvPr>
        </p:nvSpPr>
        <p:spPr>
          <a:xfrm>
            <a:off x="685800" y="2535039"/>
            <a:ext cx="7772400" cy="1470025"/>
          </a:xfrm>
        </p:spPr>
        <p:txBody>
          <a:bodyPr/>
          <a:lstStyle>
            <a:lvl1pPr algn="ctr">
              <a:defRPr sz="4000" b="0">
                <a:solidFill>
                  <a:schemeClr val="bg1">
                    <a:lumMod val="50000"/>
                  </a:schemeClr>
                </a:solidFill>
                <a:latin typeface="Arial" pitchFamily="34" charset="0"/>
                <a:cs typeface="Arial" pitchFamily="34" charset="0"/>
              </a:defRPr>
            </a:lvl1pPr>
          </a:lstStyle>
          <a:p>
            <a:r>
              <a:rPr lang="en-US" dirty="0" smtClean="0"/>
              <a:t>Section title slide option – click to edit</a:t>
            </a:r>
            <a:endParaRPr lang="en-AU" dirty="0"/>
          </a:p>
        </p:txBody>
      </p:sp>
    </p:spTree>
    <p:extLst>
      <p:ext uri="{BB962C8B-B14F-4D97-AF65-F5344CB8AC3E}">
        <p14:creationId xmlns:p14="http://schemas.microsoft.com/office/powerpoint/2010/main" val="15916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1409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11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3975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32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16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972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0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4428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6295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007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5389D91-8D7C-4CE8-8EFF-EAEA25C470EE}" type="datetimeFigureOut">
              <a:rPr lang="en-US" smtClean="0"/>
              <a:t>10/10/2016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1EEAAE-EA29-40E0-9F81-A1D6B8DEC5A6}" type="slidenum">
              <a:rPr lang="en-US" smtClean="0"/>
              <a:t>‹#›</a:t>
            </a:fld>
            <a:endParaRPr lang="en-US"/>
          </a:p>
        </p:txBody>
      </p:sp>
    </p:spTree>
    <p:extLst>
      <p:ext uri="{BB962C8B-B14F-4D97-AF65-F5344CB8AC3E}">
        <p14:creationId xmlns:p14="http://schemas.microsoft.com/office/powerpoint/2010/main" val="338200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964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0" name="Slide Number Placeholder 5"/>
          <p:cNvSpPr>
            <a:spLocks noGrp="1"/>
          </p:cNvSpPr>
          <p:nvPr>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465557"/>
            <a:ext cx="720080" cy="12221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0768"/>
            <a:ext cx="9144000" cy="4858512"/>
          </a:xfrm>
          <a:prstGeom prst="rect">
            <a:avLst/>
          </a:prstGeom>
        </p:spPr>
      </p:pic>
      <p:sp>
        <p:nvSpPr>
          <p:cNvPr id="6" name="Title 1"/>
          <p:cNvSpPr>
            <a:spLocks noGrp="1"/>
          </p:cNvSpPr>
          <p:nvPr>
            <p:ph type="ctrTitle" hasCustomPrompt="1"/>
          </p:nvPr>
        </p:nvSpPr>
        <p:spPr>
          <a:xfrm>
            <a:off x="604326" y="2237061"/>
            <a:ext cx="5335826" cy="1368152"/>
          </a:xfrm>
        </p:spPr>
        <p:txBody>
          <a:bodyPr anchor="b" anchorCtr="0"/>
          <a:lstStyle>
            <a:lvl1pPr algn="l">
              <a:lnSpc>
                <a:spcPts val="3800"/>
              </a:lnSpc>
              <a:defRPr sz="36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Presentation title – click to edit</a:t>
            </a:r>
            <a:endParaRPr lang="en-AU" dirty="0"/>
          </a:p>
        </p:txBody>
      </p:sp>
      <p:sp>
        <p:nvSpPr>
          <p:cNvPr id="7" name="Subtitle 2"/>
          <p:cNvSpPr>
            <a:spLocks noGrp="1"/>
          </p:cNvSpPr>
          <p:nvPr>
            <p:ph type="subTitle" idx="1" hasCustomPrompt="1"/>
          </p:nvPr>
        </p:nvSpPr>
        <p:spPr>
          <a:xfrm>
            <a:off x="611561" y="3605212"/>
            <a:ext cx="5328591" cy="535955"/>
          </a:xfrm>
        </p:spPr>
        <p:txBody>
          <a:bodyPr>
            <a:normAutofit/>
          </a:bodyPr>
          <a:lstStyle>
            <a:lvl1pPr marL="0" indent="0" algn="l">
              <a:buNone/>
              <a:defRPr sz="28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 click to edit</a:t>
            </a:r>
            <a:endParaRPr lang="en-AU" dirty="0"/>
          </a:p>
        </p:txBody>
      </p:sp>
      <p:sp>
        <p:nvSpPr>
          <p:cNvPr id="8" name="Text Placeholder 2" title="Click to enter presenter's name and title"/>
          <p:cNvSpPr>
            <a:spLocks noGrp="1"/>
          </p:cNvSpPr>
          <p:nvPr>
            <p:ph type="body" sz="quarter" idx="10" hasCustomPrompt="1"/>
          </p:nvPr>
        </p:nvSpPr>
        <p:spPr>
          <a:xfrm>
            <a:off x="611560" y="4294782"/>
            <a:ext cx="5328592" cy="285155"/>
          </a:xfrm>
        </p:spPr>
        <p:txBody>
          <a:bodyPr>
            <a:noAutofit/>
          </a:bodyPr>
          <a:lstStyle>
            <a:lvl1pPr marL="0" indent="0">
              <a:buFontTx/>
              <a:buNone/>
              <a:defRPr sz="1400" b="0">
                <a:solidFill>
                  <a:schemeClr val="bg1"/>
                </a:solidFill>
                <a:effectLst>
                  <a:outerShdw blurRad="38100" dist="38100" dir="2700000" algn="tl">
                    <a:srgbClr val="000000">
                      <a:alpha val="43137"/>
                    </a:srgbClr>
                  </a:outerShdw>
                </a:effectLst>
              </a:defRPr>
            </a:lvl1pPr>
          </a:lstStyle>
          <a:p>
            <a:pPr lvl="0"/>
            <a:r>
              <a:rPr lang="en-US" dirty="0" smtClean="0"/>
              <a:t>Presenter’s name and title (Arial 14 </a:t>
            </a:r>
            <a:r>
              <a:rPr lang="en-US" dirty="0" err="1" smtClean="0"/>
              <a:t>pt</a:t>
            </a:r>
            <a:r>
              <a:rPr lang="en-US" dirty="0" smtClean="0"/>
              <a:t>) – click to edit</a:t>
            </a:r>
          </a:p>
        </p:txBody>
      </p:sp>
      <p:sp>
        <p:nvSpPr>
          <p:cNvPr id="11" name="Text Placeholder 9" title="Click to enter location and date"/>
          <p:cNvSpPr>
            <a:spLocks noGrp="1"/>
          </p:cNvSpPr>
          <p:nvPr>
            <p:ph type="body" sz="quarter" idx="11" hasCustomPrompt="1"/>
          </p:nvPr>
        </p:nvSpPr>
        <p:spPr>
          <a:xfrm>
            <a:off x="621821" y="4581425"/>
            <a:ext cx="5318331" cy="287735"/>
          </a:xfrm>
        </p:spPr>
        <p:txBody>
          <a:bodyPr>
            <a:noAutofit/>
          </a:bodyPr>
          <a:lstStyle>
            <a:lvl1pPr marL="0" indent="0">
              <a:buFontTx/>
              <a:buNone/>
              <a:defRPr sz="1400">
                <a:solidFill>
                  <a:schemeClr val="bg1"/>
                </a:solidFill>
                <a:effectLst>
                  <a:outerShdw blurRad="38100" dist="38100" dir="2700000" algn="tl">
                    <a:srgbClr val="000000">
                      <a:alpha val="43137"/>
                    </a:srgbClr>
                  </a:outerShdw>
                </a:effectLst>
              </a:defRPr>
            </a:lvl1pPr>
          </a:lstStyle>
          <a:p>
            <a:pPr lvl="0"/>
            <a:r>
              <a:rPr lang="en-US" dirty="0" smtClean="0"/>
              <a:t>Location and date (Arial 14) – click to edit</a:t>
            </a:r>
          </a:p>
        </p:txBody>
      </p:sp>
      <p:sp>
        <p:nvSpPr>
          <p:cNvPr id="12" name="Picture Placeholder 12" title="Customer logo here"/>
          <p:cNvSpPr>
            <a:spLocks noGrp="1"/>
          </p:cNvSpPr>
          <p:nvPr>
            <p:ph type="pic" sz="quarter" idx="12" hasCustomPrompt="1"/>
          </p:nvPr>
        </p:nvSpPr>
        <p:spPr>
          <a:xfrm>
            <a:off x="7193176" y="412750"/>
            <a:ext cx="1526400" cy="680400"/>
          </a:xfrm>
        </p:spPr>
        <p:txBody>
          <a:bodyPr anchor="ctr" anchorCtr="0">
            <a:normAutofit/>
          </a:bodyPr>
          <a:lstStyle>
            <a:lvl1pPr marL="0" indent="0">
              <a:buFontTx/>
              <a:buNone/>
              <a:defRPr sz="1200">
                <a:solidFill>
                  <a:srgbClr val="FF0000"/>
                </a:solidFill>
              </a:defRPr>
            </a:lvl1pPr>
          </a:lstStyle>
          <a:p>
            <a:r>
              <a:rPr lang="en-AU" dirty="0" smtClean="0"/>
              <a:t>Customer logo here</a:t>
            </a:r>
            <a:endParaRPr lang="en-AU"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3745" y="454442"/>
            <a:ext cx="2846127" cy="670301"/>
          </a:xfrm>
          <a:prstGeom prst="rect">
            <a:avLst/>
          </a:prstGeom>
        </p:spPr>
      </p:pic>
    </p:spTree>
    <p:extLst>
      <p:ext uri="{BB962C8B-B14F-4D97-AF65-F5344CB8AC3E}">
        <p14:creationId xmlns:p14="http://schemas.microsoft.com/office/powerpoint/2010/main" val="411988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200" y="1484784"/>
            <a:ext cx="8229600" cy="4896544"/>
          </a:xfrm>
        </p:spPr>
        <p:txBody>
          <a:bodyPr/>
          <a:lstStyle>
            <a:lvl1pPr marL="342900" marR="0" indent="-342900" algn="l" defTabSz="914400" rtl="0" eaLnBrk="0" fontAlgn="base" latinLnBrk="0" hangingPunct="0">
              <a:lnSpc>
                <a:spcPct val="100000"/>
              </a:lnSpc>
              <a:spcBef>
                <a:spcPct val="20000"/>
              </a:spcBef>
              <a:spcAft>
                <a:spcPct val="0"/>
              </a:spcAft>
              <a:buClr>
                <a:srgbClr val="969696"/>
              </a:buClr>
              <a:buSzPct val="80000"/>
              <a:buFont typeface="Wingdings 3" pitchFamily="18" charset="2"/>
              <a:buChar char="u"/>
              <a:tabLst/>
              <a:defRPr/>
            </a:lvl1pPr>
            <a:lvl2pPr marL="742950" marR="0" indent="-285750" algn="l" defTabSz="914400" rtl="0" eaLnBrk="0" fontAlgn="base" latinLnBrk="0" hangingPunct="0">
              <a:lnSpc>
                <a:spcPct val="100000"/>
              </a:lnSpc>
              <a:spcBef>
                <a:spcPct val="20000"/>
              </a:spcBef>
              <a:spcAft>
                <a:spcPct val="0"/>
              </a:spcAft>
              <a:buClr>
                <a:srgbClr val="FF1100"/>
              </a:buClr>
              <a:buSzTx/>
              <a:buFont typeface="Symbol" pitchFamily="18" charset="2"/>
              <a:buChar char="·"/>
              <a:tabLst/>
              <a:defRPr/>
            </a:lvl2pPr>
            <a:lvl3pPr marL="1143000" marR="0" indent="-228600" algn="l" defTabSz="914400" rtl="0" eaLnBrk="0" fontAlgn="base" latinLnBrk="0" hangingPunct="0">
              <a:lnSpc>
                <a:spcPct val="100000"/>
              </a:lnSpc>
              <a:spcBef>
                <a:spcPct val="20000"/>
              </a:spcBef>
              <a:spcAft>
                <a:spcPct val="0"/>
              </a:spcAft>
              <a:buClr>
                <a:srgbClr val="000000"/>
              </a:buClr>
              <a:buSzTx/>
              <a:buFont typeface="Arial" charset="0"/>
              <a:buChar char="−"/>
              <a:tabLst/>
              <a:defRPr/>
            </a:lvl3pPr>
            <a:lvl4pPr marL="1600200" marR="0" indent="-228600" algn="l" defTabSz="914400" rtl="0" eaLnBrk="0" fontAlgn="base" latinLnBrk="0" hangingPunct="0">
              <a:lnSpc>
                <a:spcPct val="100000"/>
              </a:lnSpc>
              <a:spcBef>
                <a:spcPct val="20000"/>
              </a:spcBef>
              <a:spcAft>
                <a:spcPct val="0"/>
              </a:spcAft>
              <a:buClr>
                <a:srgbClr val="969696"/>
              </a:buClr>
              <a:buSzPct val="80000"/>
              <a:buFont typeface="Times New Roman" pitchFamily="18" charset="0"/>
              <a:buChar char="♦"/>
              <a:tabLst/>
              <a:defRPr/>
            </a:lvl4pPr>
            <a:lvl5pPr marL="2057400" marR="0" indent="-228600" algn="l" defTabSz="914400" rtl="0" eaLnBrk="0" fontAlgn="base" latinLnBrk="0" hangingPunct="0">
              <a:lnSpc>
                <a:spcPct val="100000"/>
              </a:lnSpc>
              <a:spcBef>
                <a:spcPct val="20000"/>
              </a:spcBef>
              <a:spcAft>
                <a:spcPct val="0"/>
              </a:spcAft>
              <a:buClr>
                <a:srgbClr val="000000"/>
              </a:buClr>
              <a:buSzPct val="80000"/>
              <a:buFont typeface="Arial"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9" name="Footer Placeholder 4"/>
          <p:cNvSpPr>
            <a:spLocks noGrp="1"/>
          </p:cNvSpPr>
          <p:nvPr userDrawn="1">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0" name="Slide Number Placeholder 5"/>
          <p:cNvSpPr>
            <a:spLocks noGrp="1"/>
          </p:cNvSpPr>
          <p:nvPr userDrawn="1">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11" name="Title 1"/>
          <p:cNvSpPr>
            <a:spLocks noGrp="1"/>
          </p:cNvSpPr>
          <p:nvPr userDrawn="1">
            <p:ph type="title"/>
          </p:nvPr>
        </p:nvSpPr>
        <p:spPr>
          <a:xfrm>
            <a:off x="457200" y="116632"/>
            <a:ext cx="6131024" cy="1143000"/>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 r="-1" b="91555"/>
          <a:stretch/>
        </p:blipFill>
        <p:spPr>
          <a:xfrm>
            <a:off x="0" y="3342"/>
            <a:ext cx="9144000" cy="113290"/>
          </a:xfrm>
          <a:prstGeom prst="rect">
            <a:avLst/>
          </a:prstGeom>
        </p:spPr>
      </p:pic>
      <p:sp>
        <p:nvSpPr>
          <p:cNvPr id="8" name="Rectangle 7"/>
          <p:cNvSpPr/>
          <p:nvPr userDrawn="1"/>
        </p:nvSpPr>
        <p:spPr>
          <a:xfrm>
            <a:off x="0" y="-1489"/>
            <a:ext cx="533400" cy="11430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67021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userDrawn="1">
            <p:ph sz="half" idx="1"/>
          </p:nvPr>
        </p:nvSpPr>
        <p:spPr>
          <a:xfrm>
            <a:off x="457200" y="1484784"/>
            <a:ext cx="4038600" cy="4896544"/>
          </a:xfrm>
        </p:spPr>
        <p:txBody>
          <a:bodyPr/>
          <a:lstStyle>
            <a:lvl1pPr marL="342900" marR="0" indent="-342900" algn="l" defTabSz="914400" rtl="0" eaLnBrk="0" fontAlgn="base" latinLnBrk="0" hangingPunct="0">
              <a:lnSpc>
                <a:spcPct val="100000"/>
              </a:lnSpc>
              <a:spcBef>
                <a:spcPct val="20000"/>
              </a:spcBef>
              <a:spcAft>
                <a:spcPct val="0"/>
              </a:spcAft>
              <a:buClr>
                <a:srgbClr val="969696"/>
              </a:buClr>
              <a:buSzPct val="80000"/>
              <a:buFont typeface="Wingdings 3" pitchFamily="18" charset="2"/>
              <a:buChar char="u"/>
              <a:tabLst/>
              <a:defRPr sz="2400"/>
            </a:lvl1pPr>
            <a:lvl2pPr marL="742950" marR="0" indent="-285750" algn="l" defTabSz="914400" rtl="0" eaLnBrk="0" fontAlgn="base" latinLnBrk="0" hangingPunct="0">
              <a:lnSpc>
                <a:spcPct val="100000"/>
              </a:lnSpc>
              <a:spcBef>
                <a:spcPct val="20000"/>
              </a:spcBef>
              <a:spcAft>
                <a:spcPct val="0"/>
              </a:spcAft>
              <a:buClr>
                <a:srgbClr val="FF1100"/>
              </a:buClr>
              <a:buSzTx/>
              <a:buFont typeface="Symbol" pitchFamily="18" charset="2"/>
              <a:buChar char="·"/>
              <a:tabLst/>
              <a:defRPr sz="2000"/>
            </a:lvl2pPr>
            <a:lvl3pPr marL="1143000" marR="0" indent="-228600" algn="l" defTabSz="914400" rtl="0" eaLnBrk="0" fontAlgn="base" latinLnBrk="0" hangingPunct="0">
              <a:lnSpc>
                <a:spcPct val="100000"/>
              </a:lnSpc>
              <a:spcBef>
                <a:spcPct val="20000"/>
              </a:spcBef>
              <a:spcAft>
                <a:spcPct val="0"/>
              </a:spcAft>
              <a:buClr>
                <a:srgbClr val="000000"/>
              </a:buClr>
              <a:buSzTx/>
              <a:buFont typeface="Arial" charset="0"/>
              <a:buChar char="−"/>
              <a:tabLst/>
              <a:defRPr sz="1800"/>
            </a:lvl3pPr>
            <a:lvl4pPr marL="1600200" marR="0" indent="-228600" algn="l" defTabSz="914400" rtl="0" eaLnBrk="0" fontAlgn="base" latinLnBrk="0" hangingPunct="0">
              <a:lnSpc>
                <a:spcPct val="100000"/>
              </a:lnSpc>
              <a:spcBef>
                <a:spcPct val="20000"/>
              </a:spcBef>
              <a:spcAft>
                <a:spcPct val="0"/>
              </a:spcAft>
              <a:buClr>
                <a:srgbClr val="969696"/>
              </a:buClr>
              <a:buSzPct val="80000"/>
              <a:buFont typeface="Times New Roman" pitchFamily="18" charset="0"/>
              <a:buChar char="♦"/>
              <a:tabLst/>
              <a:defRPr sz="1800"/>
            </a:lvl4pPr>
            <a:lvl5pPr marL="2057400" marR="0" indent="-228600" algn="l" defTabSz="914400" rtl="0" eaLnBrk="0" fontAlgn="base" latinLnBrk="0" hangingPunct="0">
              <a:lnSpc>
                <a:spcPct val="100000"/>
              </a:lnSpc>
              <a:spcBef>
                <a:spcPct val="20000"/>
              </a:spcBef>
              <a:spcAft>
                <a:spcPct val="0"/>
              </a:spcAft>
              <a:buClr>
                <a:srgbClr val="000000"/>
              </a:buClr>
              <a:buSzPct val="80000"/>
              <a:buFont typeface="Arial"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4" name="Content Placeholder 3"/>
          <p:cNvSpPr>
            <a:spLocks noGrp="1"/>
          </p:cNvSpPr>
          <p:nvPr userDrawn="1">
            <p:ph sz="half" idx="2"/>
          </p:nvPr>
        </p:nvSpPr>
        <p:spPr>
          <a:xfrm>
            <a:off x="4648200" y="1484784"/>
            <a:ext cx="4038600" cy="4896544"/>
          </a:xfrm>
        </p:spPr>
        <p:txBody>
          <a:bodyPr/>
          <a:lstStyle>
            <a:lvl1pPr marL="342900" marR="0" indent="-342900" algn="l" defTabSz="914400" rtl="0" eaLnBrk="0" fontAlgn="base" latinLnBrk="0" hangingPunct="0">
              <a:lnSpc>
                <a:spcPct val="100000"/>
              </a:lnSpc>
              <a:spcBef>
                <a:spcPct val="20000"/>
              </a:spcBef>
              <a:spcAft>
                <a:spcPct val="0"/>
              </a:spcAft>
              <a:buClr>
                <a:srgbClr val="969696"/>
              </a:buClr>
              <a:buSzPct val="80000"/>
              <a:buFont typeface="Wingdings 3" pitchFamily="18" charset="2"/>
              <a:buChar char="u"/>
              <a:tabLst/>
              <a:defRPr sz="2400"/>
            </a:lvl1pPr>
            <a:lvl2pPr marL="742950" marR="0" indent="-285750" algn="l" defTabSz="914400" rtl="0" eaLnBrk="0" fontAlgn="base" latinLnBrk="0" hangingPunct="0">
              <a:lnSpc>
                <a:spcPct val="100000"/>
              </a:lnSpc>
              <a:spcBef>
                <a:spcPct val="20000"/>
              </a:spcBef>
              <a:spcAft>
                <a:spcPct val="0"/>
              </a:spcAft>
              <a:buClr>
                <a:srgbClr val="FF1100"/>
              </a:buClr>
              <a:buSzTx/>
              <a:buFont typeface="Symbol" pitchFamily="18" charset="2"/>
              <a:buChar char="·"/>
              <a:tabLst/>
              <a:defRPr sz="2000"/>
            </a:lvl2pPr>
            <a:lvl3pPr marL="1143000" marR="0" indent="-228600" algn="l" defTabSz="914400" rtl="0" eaLnBrk="0" fontAlgn="base" latinLnBrk="0" hangingPunct="0">
              <a:lnSpc>
                <a:spcPct val="100000"/>
              </a:lnSpc>
              <a:spcBef>
                <a:spcPct val="20000"/>
              </a:spcBef>
              <a:spcAft>
                <a:spcPct val="0"/>
              </a:spcAft>
              <a:buClr>
                <a:srgbClr val="000000"/>
              </a:buClr>
              <a:buSzTx/>
              <a:buFont typeface="Arial" charset="0"/>
              <a:buChar char="−"/>
              <a:tabLst/>
              <a:defRPr sz="1800"/>
            </a:lvl3pPr>
            <a:lvl4pPr marL="1600200" marR="0" indent="-228600" algn="l" defTabSz="914400" rtl="0" eaLnBrk="0" fontAlgn="base" latinLnBrk="0" hangingPunct="0">
              <a:lnSpc>
                <a:spcPct val="100000"/>
              </a:lnSpc>
              <a:spcBef>
                <a:spcPct val="20000"/>
              </a:spcBef>
              <a:spcAft>
                <a:spcPct val="0"/>
              </a:spcAft>
              <a:buClr>
                <a:srgbClr val="969696"/>
              </a:buClr>
              <a:buSzPct val="80000"/>
              <a:buFont typeface="Times New Roman" pitchFamily="18" charset="0"/>
              <a:buChar char="♦"/>
              <a:tabLst/>
              <a:defRPr sz="1800"/>
            </a:lvl4pPr>
            <a:lvl5pPr marL="2057400" marR="0" indent="-228600" algn="l" defTabSz="914400" rtl="0" eaLnBrk="0" fontAlgn="base" latinLnBrk="0" hangingPunct="0">
              <a:lnSpc>
                <a:spcPct val="100000"/>
              </a:lnSpc>
              <a:spcBef>
                <a:spcPct val="20000"/>
              </a:spcBef>
              <a:spcAft>
                <a:spcPct val="0"/>
              </a:spcAft>
              <a:buClr>
                <a:srgbClr val="000000"/>
              </a:buClr>
              <a:buSzPct val="80000"/>
              <a:buFont typeface="Arial"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7" name="Footer Placeholder 4"/>
          <p:cNvSpPr>
            <a:spLocks noGrp="1"/>
          </p:cNvSpPr>
          <p:nvPr userDrawn="1">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8" name="Slide Number Placeholder 5"/>
          <p:cNvSpPr>
            <a:spLocks noGrp="1"/>
          </p:cNvSpPr>
          <p:nvPr userDrawn="1">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11" name="Title 1"/>
          <p:cNvSpPr>
            <a:spLocks noGrp="1"/>
          </p:cNvSpPr>
          <p:nvPr userDrawn="1">
            <p:ph type="title"/>
          </p:nvPr>
        </p:nvSpPr>
        <p:spPr>
          <a:xfrm>
            <a:off x="457200" y="116632"/>
            <a:ext cx="6131024" cy="1143000"/>
          </a:xfrm>
        </p:spPr>
        <p:txBody>
          <a:bodyPr>
            <a:noAutofit/>
          </a:bodyPr>
          <a:lstStyle>
            <a:lvl1pPr algn="l">
              <a:defRPr sz="3200">
                <a:solidFill>
                  <a:schemeClr val="tx1"/>
                </a:solidFill>
                <a:latin typeface="Arial" pitchFamily="34" charset="0"/>
                <a:cs typeface="Arial" pitchFamily="34" charset="0"/>
              </a:defRPr>
            </a:lvl1pPr>
          </a:lstStyle>
          <a:p>
            <a:r>
              <a:rPr lang="en-US" dirty="0" smtClean="0"/>
              <a:t>Click to edit Master title style</a:t>
            </a:r>
            <a:endParaRPr lang="en-AU"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 r="-1" b="91555"/>
          <a:stretch/>
        </p:blipFill>
        <p:spPr>
          <a:xfrm>
            <a:off x="0" y="3342"/>
            <a:ext cx="9144000" cy="113290"/>
          </a:xfrm>
          <a:prstGeom prst="rect">
            <a:avLst/>
          </a:prstGeom>
        </p:spPr>
      </p:pic>
      <p:sp>
        <p:nvSpPr>
          <p:cNvPr id="10" name="Rectangle 9"/>
          <p:cNvSpPr/>
          <p:nvPr userDrawn="1"/>
        </p:nvSpPr>
        <p:spPr>
          <a:xfrm>
            <a:off x="0" y="-1489"/>
            <a:ext cx="533400" cy="11430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5503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userDrawn="1">
            <p:ph sz="half" idx="1"/>
          </p:nvPr>
        </p:nvSpPr>
        <p:spPr>
          <a:xfrm>
            <a:off x="457200" y="1484784"/>
            <a:ext cx="4038600" cy="4896544"/>
          </a:xfrm>
        </p:spPr>
        <p:txBody>
          <a:bodyPr/>
          <a:lstStyle>
            <a:lvl1pPr marL="342900" marR="0" indent="-342900" algn="l" defTabSz="914400" rtl="0" eaLnBrk="0" fontAlgn="base" latinLnBrk="0" hangingPunct="0">
              <a:lnSpc>
                <a:spcPct val="100000"/>
              </a:lnSpc>
              <a:spcBef>
                <a:spcPct val="20000"/>
              </a:spcBef>
              <a:spcAft>
                <a:spcPct val="0"/>
              </a:spcAft>
              <a:buClr>
                <a:srgbClr val="969696"/>
              </a:buClr>
              <a:buSzPct val="80000"/>
              <a:buFont typeface="Wingdings 3" pitchFamily="18" charset="2"/>
              <a:buChar char="u"/>
              <a:tabLst/>
              <a:defRPr sz="2400"/>
            </a:lvl1pPr>
            <a:lvl2pPr marL="742950" marR="0" indent="-285750" algn="l" defTabSz="914400" rtl="0" eaLnBrk="0" fontAlgn="base" latinLnBrk="0" hangingPunct="0">
              <a:lnSpc>
                <a:spcPct val="100000"/>
              </a:lnSpc>
              <a:spcBef>
                <a:spcPct val="20000"/>
              </a:spcBef>
              <a:spcAft>
                <a:spcPct val="0"/>
              </a:spcAft>
              <a:buClr>
                <a:srgbClr val="FF1100"/>
              </a:buClr>
              <a:buSzTx/>
              <a:buFont typeface="Symbol" pitchFamily="18" charset="2"/>
              <a:buChar char="·"/>
              <a:tabLst/>
              <a:defRPr sz="2000"/>
            </a:lvl2pPr>
            <a:lvl3pPr marL="1143000" marR="0" indent="-228600" algn="l" defTabSz="914400" rtl="0" eaLnBrk="0" fontAlgn="base" latinLnBrk="0" hangingPunct="0">
              <a:lnSpc>
                <a:spcPct val="100000"/>
              </a:lnSpc>
              <a:spcBef>
                <a:spcPct val="20000"/>
              </a:spcBef>
              <a:spcAft>
                <a:spcPct val="0"/>
              </a:spcAft>
              <a:buClr>
                <a:srgbClr val="000000"/>
              </a:buClr>
              <a:buSzTx/>
              <a:buFont typeface="Arial" charset="0"/>
              <a:buChar char="−"/>
              <a:tabLst/>
              <a:defRPr sz="2000"/>
            </a:lvl3pPr>
            <a:lvl4pPr marL="1600200" marR="0" indent="-228600" algn="l" defTabSz="914400" rtl="0" eaLnBrk="0" fontAlgn="base" latinLnBrk="0" hangingPunct="0">
              <a:lnSpc>
                <a:spcPct val="100000"/>
              </a:lnSpc>
              <a:spcBef>
                <a:spcPct val="20000"/>
              </a:spcBef>
              <a:spcAft>
                <a:spcPct val="0"/>
              </a:spcAft>
              <a:buClr>
                <a:srgbClr val="969696"/>
              </a:buClr>
              <a:buSzPct val="80000"/>
              <a:buFont typeface="Times New Roman" pitchFamily="18" charset="0"/>
              <a:buChar char="♦"/>
              <a:tabLst/>
              <a:defRPr sz="2000"/>
            </a:lvl4pPr>
            <a:lvl5pPr marL="2057400" marR="0" indent="-228600" algn="l" defTabSz="914400" rtl="0" eaLnBrk="0" fontAlgn="base" latinLnBrk="0" hangingPunct="0">
              <a:lnSpc>
                <a:spcPct val="100000"/>
              </a:lnSpc>
              <a:spcBef>
                <a:spcPct val="20000"/>
              </a:spcBef>
              <a:spcAft>
                <a:spcPct val="0"/>
              </a:spcAft>
              <a:buClr>
                <a:srgbClr val="000000"/>
              </a:buClr>
              <a:buSzPct val="80000"/>
              <a:buFont typeface="Arial" charset="0"/>
              <a:buChar char="−"/>
              <a:tabLs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3" name="Picture Placeholder 2"/>
          <p:cNvSpPr>
            <a:spLocks noGrp="1"/>
          </p:cNvSpPr>
          <p:nvPr userDrawn="1">
            <p:ph type="pic" idx="13"/>
          </p:nvPr>
        </p:nvSpPr>
        <p:spPr>
          <a:xfrm>
            <a:off x="4644008" y="1484784"/>
            <a:ext cx="4048472" cy="489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16" name="Footer Placeholder 4"/>
          <p:cNvSpPr>
            <a:spLocks noGrp="1"/>
          </p:cNvSpPr>
          <p:nvPr userDrawn="1">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7" name="Slide Number Placeholder 5"/>
          <p:cNvSpPr>
            <a:spLocks noGrp="1"/>
          </p:cNvSpPr>
          <p:nvPr userDrawn="1">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10" name="Title 1"/>
          <p:cNvSpPr>
            <a:spLocks noGrp="1"/>
          </p:cNvSpPr>
          <p:nvPr userDrawn="1">
            <p:ph type="title"/>
          </p:nvPr>
        </p:nvSpPr>
        <p:spPr>
          <a:xfrm>
            <a:off x="457200" y="116632"/>
            <a:ext cx="6131024" cy="1143000"/>
          </a:xfrm>
        </p:spPr>
        <p:txBody>
          <a:bodyPr>
            <a:noAutofit/>
          </a:bodyPr>
          <a:lstStyle>
            <a:lvl1pPr algn="l">
              <a:defRPr sz="3200">
                <a:solidFill>
                  <a:schemeClr val="tx1"/>
                </a:solidFill>
                <a:latin typeface="Arial" pitchFamily="34" charset="0"/>
                <a:cs typeface="Arial" pitchFamily="34" charset="0"/>
              </a:defRPr>
            </a:lvl1pPr>
          </a:lstStyle>
          <a:p>
            <a:r>
              <a:rPr lang="en-US" dirty="0" smtClean="0"/>
              <a:t>Click to edit Master title style</a:t>
            </a:r>
            <a:endParaRPr lang="en-AU"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 r="-1" b="91555"/>
          <a:stretch/>
        </p:blipFill>
        <p:spPr>
          <a:xfrm>
            <a:off x="0" y="3342"/>
            <a:ext cx="9144000" cy="113290"/>
          </a:xfrm>
          <a:prstGeom prst="rect">
            <a:avLst/>
          </a:prstGeom>
        </p:spPr>
      </p:pic>
      <p:sp>
        <p:nvSpPr>
          <p:cNvPr id="9" name="Rectangle 8"/>
          <p:cNvSpPr/>
          <p:nvPr userDrawn="1"/>
        </p:nvSpPr>
        <p:spPr>
          <a:xfrm>
            <a:off x="0" y="-1489"/>
            <a:ext cx="533400" cy="11430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041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 r="-1" b="91555"/>
          <a:stretch/>
        </p:blipFill>
        <p:spPr>
          <a:xfrm>
            <a:off x="0" y="-478"/>
            <a:ext cx="9144000" cy="106804"/>
          </a:xfrm>
          <a:prstGeom prst="rect">
            <a:avLst/>
          </a:prstGeom>
        </p:spPr>
      </p:pic>
      <p:sp>
        <p:nvSpPr>
          <p:cNvPr id="4" name="Content Placeholder 3"/>
          <p:cNvSpPr>
            <a:spLocks noGrp="1"/>
          </p:cNvSpPr>
          <p:nvPr userDrawn="1">
            <p:ph sz="half" idx="2"/>
          </p:nvPr>
        </p:nvSpPr>
        <p:spPr>
          <a:xfrm>
            <a:off x="4648200" y="1484784"/>
            <a:ext cx="4038600" cy="4896544"/>
          </a:xfrm>
        </p:spPr>
        <p:txBody>
          <a:bodyPr/>
          <a:lstStyle>
            <a:lvl1pPr marL="342900" marR="0" indent="-342900" algn="l" defTabSz="914400" rtl="0" eaLnBrk="0" fontAlgn="base" latinLnBrk="0" hangingPunct="0">
              <a:lnSpc>
                <a:spcPct val="100000"/>
              </a:lnSpc>
              <a:spcBef>
                <a:spcPct val="20000"/>
              </a:spcBef>
              <a:spcAft>
                <a:spcPct val="0"/>
              </a:spcAft>
              <a:buClr>
                <a:srgbClr val="969696"/>
              </a:buClr>
              <a:buSzPct val="80000"/>
              <a:buFont typeface="Wingdings 3" pitchFamily="18" charset="2"/>
              <a:buChar char="u"/>
              <a:tabLst/>
              <a:defRPr sz="2400"/>
            </a:lvl1pPr>
            <a:lvl2pPr marL="742950" marR="0" indent="-285750" algn="l" defTabSz="914400" rtl="0" eaLnBrk="0" fontAlgn="base" latinLnBrk="0" hangingPunct="0">
              <a:lnSpc>
                <a:spcPct val="100000"/>
              </a:lnSpc>
              <a:spcBef>
                <a:spcPct val="20000"/>
              </a:spcBef>
              <a:spcAft>
                <a:spcPct val="0"/>
              </a:spcAft>
              <a:buClr>
                <a:srgbClr val="FF1100"/>
              </a:buClr>
              <a:buSzTx/>
              <a:buFont typeface="Symbol" pitchFamily="18" charset="2"/>
              <a:buChar char="·"/>
              <a:tabLst/>
              <a:defRPr sz="2000"/>
            </a:lvl2pPr>
            <a:lvl3pPr marL="1143000" marR="0" indent="-228600" algn="l" defTabSz="914400" rtl="0" eaLnBrk="0" fontAlgn="base" latinLnBrk="0" hangingPunct="0">
              <a:lnSpc>
                <a:spcPct val="100000"/>
              </a:lnSpc>
              <a:spcBef>
                <a:spcPct val="20000"/>
              </a:spcBef>
              <a:spcAft>
                <a:spcPct val="0"/>
              </a:spcAft>
              <a:buClr>
                <a:srgbClr val="000000"/>
              </a:buClr>
              <a:buSzTx/>
              <a:buFont typeface="Arial" charset="0"/>
              <a:buChar char="−"/>
              <a:tabLst/>
              <a:defRPr sz="1800"/>
            </a:lvl3pPr>
            <a:lvl4pPr marL="1600200" marR="0" indent="-228600" algn="l" defTabSz="914400" rtl="0" eaLnBrk="0" fontAlgn="base" latinLnBrk="0" hangingPunct="0">
              <a:lnSpc>
                <a:spcPct val="100000"/>
              </a:lnSpc>
              <a:spcBef>
                <a:spcPct val="20000"/>
              </a:spcBef>
              <a:spcAft>
                <a:spcPct val="0"/>
              </a:spcAft>
              <a:buClr>
                <a:srgbClr val="969696"/>
              </a:buClr>
              <a:buSzPct val="80000"/>
              <a:buFont typeface="Times New Roman" pitchFamily="18" charset="0"/>
              <a:buChar char="♦"/>
              <a:tabLst/>
              <a:defRPr sz="1800"/>
            </a:lvl4pPr>
            <a:lvl5pPr marL="2057400" marR="0" indent="-228600" algn="l" defTabSz="914400" rtl="0" eaLnBrk="0" fontAlgn="base" latinLnBrk="0" hangingPunct="0">
              <a:lnSpc>
                <a:spcPct val="100000"/>
              </a:lnSpc>
              <a:spcBef>
                <a:spcPct val="20000"/>
              </a:spcBef>
              <a:spcAft>
                <a:spcPct val="0"/>
              </a:spcAft>
              <a:buClr>
                <a:srgbClr val="000000"/>
              </a:buClr>
              <a:buSzPct val="80000"/>
              <a:buFont typeface="Arial"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2" name="Picture Placeholder 2"/>
          <p:cNvSpPr>
            <a:spLocks noGrp="1"/>
          </p:cNvSpPr>
          <p:nvPr userDrawn="1">
            <p:ph type="pic" idx="1"/>
          </p:nvPr>
        </p:nvSpPr>
        <p:spPr>
          <a:xfrm>
            <a:off x="467544" y="1484784"/>
            <a:ext cx="4032448" cy="489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17" name="Footer Placeholder 4"/>
          <p:cNvSpPr>
            <a:spLocks noGrp="1"/>
          </p:cNvSpPr>
          <p:nvPr userDrawn="1">
            <p:ph type="ftr" sz="quarter" idx="3"/>
          </p:nvPr>
        </p:nvSpPr>
        <p:spPr>
          <a:xfrm>
            <a:off x="1115616" y="6376243"/>
            <a:ext cx="2895600" cy="365125"/>
          </a:xfrm>
          <a:prstGeom prst="rect">
            <a:avLst/>
          </a:prstGeom>
        </p:spPr>
        <p:txBody>
          <a:bodyPr/>
          <a:lstStyle>
            <a:lvl1pPr algn="l">
              <a:defRPr sz="1000">
                <a:solidFill>
                  <a:srgbClr val="FF0000"/>
                </a:solidFill>
              </a:defRPr>
            </a:lvl1pPr>
          </a:lstStyle>
          <a:p>
            <a:endParaRPr lang="en-AU" dirty="0"/>
          </a:p>
        </p:txBody>
      </p:sp>
      <p:sp>
        <p:nvSpPr>
          <p:cNvPr id="18" name="Slide Number Placeholder 5"/>
          <p:cNvSpPr>
            <a:spLocks noGrp="1"/>
          </p:cNvSpPr>
          <p:nvPr userDrawn="1">
            <p:ph type="sldNum" sz="quarter" idx="4"/>
          </p:nvPr>
        </p:nvSpPr>
        <p:spPr>
          <a:xfrm>
            <a:off x="467544" y="6376243"/>
            <a:ext cx="586408" cy="365125"/>
          </a:xfrm>
          <a:prstGeom prst="rect">
            <a:avLst/>
          </a:prstGeom>
        </p:spPr>
        <p:txBody>
          <a:bodyPr/>
          <a:lstStyle>
            <a:lvl1pPr>
              <a:defRPr sz="1000"/>
            </a:lvl1pPr>
          </a:lstStyle>
          <a:p>
            <a:endParaRPr lang="en-AU" dirty="0">
              <a:solidFill>
                <a:prstClr val="white">
                  <a:lumMod val="65000"/>
                </a:prstClr>
              </a:solidFill>
            </a:endParaRPr>
          </a:p>
        </p:txBody>
      </p:sp>
      <p:sp>
        <p:nvSpPr>
          <p:cNvPr id="9" name="Title 1"/>
          <p:cNvSpPr>
            <a:spLocks noGrp="1"/>
          </p:cNvSpPr>
          <p:nvPr userDrawn="1">
            <p:ph type="title"/>
          </p:nvPr>
        </p:nvSpPr>
        <p:spPr>
          <a:xfrm>
            <a:off x="457200" y="116632"/>
            <a:ext cx="6131024" cy="1143000"/>
          </a:xfrm>
        </p:spPr>
        <p:txBody>
          <a:bodyPr>
            <a:noAutofit/>
          </a:bodyPr>
          <a:lstStyle>
            <a:lvl1pPr algn="l">
              <a:defRPr sz="3200">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8" name="Rectangle 7"/>
          <p:cNvSpPr/>
          <p:nvPr userDrawn="1"/>
        </p:nvSpPr>
        <p:spPr>
          <a:xfrm>
            <a:off x="0" y="-1489"/>
            <a:ext cx="533400" cy="11430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3878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72095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6"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05532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trbimg.com/img-53f18b58/turbine/la-la-me-oil-spill-1-jpg-20140817/750/750x422&amp;imgrefurl=http://www.voteyesonp.org/in_santa_barbara_county_oil_firms_and_environmentalists_square_off&amp;h=422&amp;w=750&amp;tbnid=64iPvGYkgAiDGM:&amp;zoom=1&amp;docid=UbfPQ71IXMx-cM&amp;ei=Ac6hVNLEIND4yQSXooHoAg&amp;tbm=isch&amp;ved=0CAsQMygDMAM4ZA&amp;iact=rc&amp;uact=3&amp;dur=1762&amp;page=6&amp;start=102&amp;ndsp=23"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www.google.com/imgres?imgurl=http://www.edcnet.org/learn/current_cases/offshore_oil/images/1969_oil_spill_cleanup_harb.jpg&amp;imgrefurl=http://www.edcnet.org/learn/current_cases/offshore_oil/&amp;h=297&amp;w=440&amp;tbnid=lQqFBR00Ux5fJM:&amp;zoom=1&amp;docid=G1bd9LBJZUwSpM&amp;ei=fs2hVKj8GdCayASu9IIo&amp;tbm=isch&amp;ved=0CGoQMyg_MD8&amp;iact=rc&amp;uact=3&amp;dur=1738&amp;page=4&amp;start=59&amp;ndsp=21"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mailto:ken.arnold@worleyparsons.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Foundation_White.png"/>
          <p:cNvPicPr>
            <a:picLocks noChangeAspect="1"/>
          </p:cNvPicPr>
          <p:nvPr/>
        </p:nvPicPr>
        <p:blipFill rotWithShape="1">
          <a:blip r:embed="rId4" cstate="email">
            <a:extLst>
              <a:ext uri="{28A0092B-C50C-407E-A947-70E740481C1C}">
                <a14:useLocalDpi xmlns:a14="http://schemas.microsoft.com/office/drawing/2010/main" val="0"/>
              </a:ext>
            </a:extLst>
          </a:blip>
          <a:srcRect t="-7762" b="-1"/>
          <a:stretch/>
        </p:blipFill>
        <p:spPr>
          <a:xfrm>
            <a:off x="7380804" y="6172200"/>
            <a:ext cx="1442885" cy="504339"/>
          </a:xfrm>
          <a:prstGeom prst="rect">
            <a:avLst/>
          </a:prstGeom>
        </p:spPr>
      </p:pic>
      <p:sp>
        <p:nvSpPr>
          <p:cNvPr id="2" name="Rectangle 1"/>
          <p:cNvSpPr/>
          <p:nvPr/>
        </p:nvSpPr>
        <p:spPr>
          <a:xfrm>
            <a:off x="7557544" y="5895201"/>
            <a:ext cx="1089401" cy="276999"/>
          </a:xfrm>
          <a:prstGeom prst="rect">
            <a:avLst/>
          </a:prstGeom>
        </p:spPr>
        <p:txBody>
          <a:bodyPr wrap="none">
            <a:spAutoFit/>
          </a:bodyPr>
          <a:lstStyle/>
          <a:p>
            <a:pPr algn="ctr"/>
            <a:r>
              <a:rPr lang="en-US" sz="1200" b="1" dirty="0">
                <a:solidFill>
                  <a:srgbClr val="548DD4"/>
                </a:solidFill>
              </a:rPr>
              <a:t>Sponsored </a:t>
            </a:r>
            <a:r>
              <a:rPr lang="en-US" sz="1200" b="1" dirty="0" smtClean="0">
                <a:solidFill>
                  <a:srgbClr val="548DD4"/>
                </a:solidFill>
              </a:rPr>
              <a:t>by </a:t>
            </a:r>
            <a:endParaRPr lang="en-US" sz="1200" b="1" dirty="0">
              <a:solidFill>
                <a:srgbClr val="548DD4"/>
              </a:solidFill>
            </a:endParaRPr>
          </a:p>
        </p:txBody>
      </p:sp>
      <p:pic>
        <p:nvPicPr>
          <p:cNvPr id="10" name="Picture 9"/>
          <p:cNvPicPr>
            <a:picLocks noChangeAspect="1"/>
          </p:cNvPicPr>
          <p:nvPr/>
        </p:nvPicPr>
        <p:blipFill>
          <a:blip r:embed="rId5"/>
          <a:stretch>
            <a:fillRect/>
          </a:stretch>
        </p:blipFill>
        <p:spPr>
          <a:xfrm>
            <a:off x="3248443" y="4769461"/>
            <a:ext cx="2542757" cy="793139"/>
          </a:xfrm>
          <a:prstGeom prst="rect">
            <a:avLst/>
          </a:prstGeom>
        </p:spPr>
      </p:pic>
      <p:pic>
        <p:nvPicPr>
          <p:cNvPr id="9" name="Picture 8"/>
          <p:cNvPicPr>
            <a:picLocks noChangeAspect="1"/>
          </p:cNvPicPr>
          <p:nvPr/>
        </p:nvPicPr>
        <p:blipFill>
          <a:blip r:embed="rId6"/>
          <a:stretch>
            <a:fillRect/>
          </a:stretch>
        </p:blipFill>
        <p:spPr>
          <a:xfrm>
            <a:off x="3581400" y="4114800"/>
            <a:ext cx="1981200" cy="772852"/>
          </a:xfrm>
          <a:prstGeom prst="rect">
            <a:avLst/>
          </a:prstGeom>
        </p:spPr>
      </p:pic>
    </p:spTree>
    <p:extLst>
      <p:ext uri="{BB962C8B-B14F-4D97-AF65-F5344CB8AC3E}">
        <p14:creationId xmlns:p14="http://schemas.microsoft.com/office/powerpoint/2010/main" val="1379035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31838"/>
          </a:xfrm>
        </p:spPr>
        <p:txBody>
          <a:bodyPr>
            <a:normAutofit fontScale="90000"/>
          </a:bodyPr>
          <a:lstStyle/>
          <a:p>
            <a:r>
              <a:rPr lang="en-US" dirty="0" smtClean="0"/>
              <a:t>Environmental Protection Agency (EPA)</a:t>
            </a:r>
            <a:endParaRPr lang="en-US" dirty="0"/>
          </a:p>
        </p:txBody>
      </p:sp>
      <p:sp>
        <p:nvSpPr>
          <p:cNvPr id="3" name="Content Placeholder 2"/>
          <p:cNvSpPr>
            <a:spLocks noGrp="1"/>
          </p:cNvSpPr>
          <p:nvPr>
            <p:ph idx="1"/>
          </p:nvPr>
        </p:nvSpPr>
        <p:spPr>
          <a:xfrm>
            <a:off x="457200" y="2057400"/>
            <a:ext cx="8229600" cy="4419600"/>
          </a:xfrm>
        </p:spPr>
        <p:txBody>
          <a:bodyPr>
            <a:normAutofit/>
          </a:bodyPr>
          <a:lstStyle/>
          <a:p>
            <a:r>
              <a:rPr lang="en-US" dirty="0" smtClean="0"/>
              <a:t>1970 USGS set oil and grease (50/100 ppm)</a:t>
            </a:r>
          </a:p>
          <a:p>
            <a:r>
              <a:rPr lang="en-US" dirty="0" smtClean="0"/>
              <a:t>EPA Established in 1970</a:t>
            </a:r>
          </a:p>
          <a:p>
            <a:r>
              <a:rPr lang="en-US" dirty="0" smtClean="0"/>
              <a:t>1975 EPA given control over produced water discharges </a:t>
            </a:r>
          </a:p>
          <a:p>
            <a:r>
              <a:rPr lang="en-US" dirty="0" smtClean="0"/>
              <a:t>1989 MOA gave inspection responsibilities to MMS</a:t>
            </a:r>
          </a:p>
          <a:p>
            <a:pPr marL="0" indent="0">
              <a:buNone/>
            </a:pPr>
            <a:endParaRPr lang="en-US" dirty="0"/>
          </a:p>
        </p:txBody>
      </p:sp>
    </p:spTree>
    <p:extLst>
      <p:ext uri="{BB962C8B-B14F-4D97-AF65-F5344CB8AC3E}">
        <p14:creationId xmlns:p14="http://schemas.microsoft.com/office/powerpoint/2010/main" val="18935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solidFill>
                  <a:srgbClr val="FF0000"/>
                </a:solidFill>
              </a:rPr>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Radar (1964-1969)</a:t>
            </a:r>
            <a:endParaRPr lang="en-US" dirty="0"/>
          </a:p>
        </p:txBody>
      </p:sp>
      <p:sp>
        <p:nvSpPr>
          <p:cNvPr id="3" name="Content Placeholder 2"/>
          <p:cNvSpPr>
            <a:spLocks noGrp="1"/>
          </p:cNvSpPr>
          <p:nvPr>
            <p:ph idx="1"/>
          </p:nvPr>
        </p:nvSpPr>
        <p:spPr/>
        <p:txBody>
          <a:bodyPr/>
          <a:lstStyle/>
          <a:p>
            <a:r>
              <a:rPr lang="en-US" dirty="0"/>
              <a:t>From 1964 to 1969 safety was NOT on the public </a:t>
            </a:r>
            <a:r>
              <a:rPr lang="en-US" dirty="0" smtClean="0"/>
              <a:t>radar</a:t>
            </a:r>
          </a:p>
          <a:p>
            <a:r>
              <a:rPr lang="en-US" dirty="0" smtClean="0"/>
              <a:t>1962 Rachael Carson’s “Silent Spring”</a:t>
            </a:r>
          </a:p>
          <a:p>
            <a:r>
              <a:rPr lang="en-US" dirty="0" smtClean="0"/>
              <a:t>1967 Environmental Defense Fund</a:t>
            </a:r>
          </a:p>
          <a:p>
            <a:r>
              <a:rPr lang="en-US" dirty="0" smtClean="0"/>
              <a:t>1970 EPA</a:t>
            </a:r>
          </a:p>
          <a:p>
            <a:r>
              <a:rPr lang="en-US" dirty="0" smtClean="0"/>
              <a:t>1971 OSHA</a:t>
            </a:r>
          </a:p>
        </p:txBody>
      </p:sp>
    </p:spTree>
    <p:extLst>
      <p:ext uri="{BB962C8B-B14F-4D97-AF65-F5344CB8AC3E}">
        <p14:creationId xmlns:p14="http://schemas.microsoft.com/office/powerpoint/2010/main" val="25565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Attitudes (1964-1969)</a:t>
            </a:r>
            <a:endParaRPr lang="en-US" dirty="0"/>
          </a:p>
        </p:txBody>
      </p:sp>
      <p:sp>
        <p:nvSpPr>
          <p:cNvPr id="3" name="Content Placeholder 2"/>
          <p:cNvSpPr>
            <a:spLocks noGrp="1"/>
          </p:cNvSpPr>
          <p:nvPr>
            <p:ph idx="1"/>
          </p:nvPr>
        </p:nvSpPr>
        <p:spPr/>
        <p:txBody>
          <a:bodyPr/>
          <a:lstStyle/>
          <a:p>
            <a:r>
              <a:rPr lang="en-US" dirty="0" smtClean="0"/>
              <a:t>“We work and live offshore; it is our lives at stake.  And we are avid fisherman and hunters.  We want to assure safety and protect the environment as much as anyone.” </a:t>
            </a:r>
          </a:p>
          <a:p>
            <a:r>
              <a:rPr lang="en-US" dirty="0" smtClean="0"/>
              <a:t>Accidents will happen, fingers were expendable</a:t>
            </a:r>
          </a:p>
          <a:p>
            <a:r>
              <a:rPr lang="en-US" dirty="0" smtClean="0"/>
              <a:t>1965 Safety Inspection Example</a:t>
            </a:r>
          </a:p>
          <a:p>
            <a:r>
              <a:rPr lang="en-US" dirty="0" smtClean="0"/>
              <a:t>Construction Safety Examples</a:t>
            </a:r>
            <a:endParaRPr lang="en-US" dirty="0"/>
          </a:p>
        </p:txBody>
      </p:sp>
    </p:spTree>
    <p:extLst>
      <p:ext uri="{BB962C8B-B14F-4D97-AF65-F5344CB8AC3E}">
        <p14:creationId xmlns:p14="http://schemas.microsoft.com/office/powerpoint/2010/main" val="35766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OCS Orders (1964-1969)</a:t>
            </a:r>
            <a:endParaRPr lang="en-US" dirty="0"/>
          </a:p>
        </p:txBody>
      </p:sp>
      <p:sp>
        <p:nvSpPr>
          <p:cNvPr id="3" name="Content Placeholder 2"/>
          <p:cNvSpPr>
            <a:spLocks noGrp="1"/>
          </p:cNvSpPr>
          <p:nvPr>
            <p:ph idx="1"/>
          </p:nvPr>
        </p:nvSpPr>
        <p:spPr/>
        <p:txBody>
          <a:bodyPr>
            <a:normAutofit lnSpcReduction="10000"/>
          </a:bodyPr>
          <a:lstStyle/>
          <a:p>
            <a:r>
              <a:rPr lang="en-US" dirty="0" smtClean="0"/>
              <a:t>1958-1960 Orders 1 to 5</a:t>
            </a:r>
          </a:p>
          <a:p>
            <a:pPr lvl="1"/>
            <a:r>
              <a:rPr lang="en-US" dirty="0" smtClean="0"/>
              <a:t>Drilling, P&amp;A, Producibility, Storm Chokes</a:t>
            </a:r>
          </a:p>
          <a:p>
            <a:pPr lvl="1"/>
            <a:r>
              <a:rPr lang="en-US" dirty="0" smtClean="0"/>
              <a:t>No standards or test requirements</a:t>
            </a:r>
          </a:p>
          <a:p>
            <a:r>
              <a:rPr lang="en-US" dirty="0" smtClean="0"/>
              <a:t>12 People in USGC Gulf Coast Region, 1500 platforms</a:t>
            </a:r>
          </a:p>
          <a:p>
            <a:pPr lvl="1"/>
            <a:r>
              <a:rPr lang="en-US" dirty="0"/>
              <a:t>Waivers freely </a:t>
            </a:r>
            <a:r>
              <a:rPr lang="en-US" dirty="0" smtClean="0"/>
              <a:t>granted</a:t>
            </a:r>
          </a:p>
          <a:p>
            <a:r>
              <a:rPr lang="en-US" dirty="0" smtClean="0"/>
              <a:t>No limitation on produced water discharges</a:t>
            </a:r>
          </a:p>
          <a:p>
            <a:pPr lvl="1"/>
            <a:r>
              <a:rPr lang="en-US" dirty="0" smtClean="0"/>
              <a:t>Burn pits in marsh</a:t>
            </a:r>
          </a:p>
          <a:p>
            <a:pPr lvl="1"/>
            <a:r>
              <a:rPr lang="en-US" dirty="0" smtClean="0"/>
              <a:t>Flow from FWKO overboard</a:t>
            </a:r>
          </a:p>
          <a:p>
            <a:endParaRPr lang="en-US" dirty="0" smtClean="0"/>
          </a:p>
          <a:p>
            <a:pPr marL="457200" lvl="1" indent="0">
              <a:buNone/>
            </a:pPr>
            <a:endParaRPr lang="en-US" dirty="0"/>
          </a:p>
        </p:txBody>
      </p:sp>
    </p:spTree>
    <p:extLst>
      <p:ext uri="{BB962C8B-B14F-4D97-AF65-F5344CB8AC3E}">
        <p14:creationId xmlns:p14="http://schemas.microsoft.com/office/powerpoint/2010/main" val="37201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solidFill>
                  <a:srgbClr val="FF0000"/>
                </a:solidFill>
              </a:rPr>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6825"/>
            <a:ext cx="2133600" cy="277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encrypted-tbn3.gstatic.com/images?q=tbn:ANd9GcQ89a-j2kLXCWO2wgiOv9GNNRafRGycnYqDHFfL3wuTqDY8X3c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44434"/>
            <a:ext cx="2590800" cy="1600200"/>
          </a:xfrm>
          <a:prstGeom prst="rect">
            <a:avLst/>
          </a:prstGeom>
          <a:noFill/>
          <a:ln>
            <a:noFill/>
          </a:ln>
        </p:spPr>
      </p:pic>
      <p:pic>
        <p:nvPicPr>
          <p:cNvPr id="6" name="Picture 5" descr="https://encrypted-tbn1.gstatic.com/images?q=tbn:ANd9GcQkmwOEOobvZsz_RmLHcDmy_GoVirSe18QTfl51zgeP8AyX-alm">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006825"/>
            <a:ext cx="3027218" cy="2486891"/>
          </a:xfrm>
          <a:prstGeom prst="rect">
            <a:avLst/>
          </a:prstGeom>
          <a:noFill/>
          <a:ln>
            <a:noFill/>
          </a:ln>
        </p:spPr>
      </p:pic>
      <p:sp>
        <p:nvSpPr>
          <p:cNvPr id="7" name="TextBox 6"/>
          <p:cNvSpPr txBox="1"/>
          <p:nvPr/>
        </p:nvSpPr>
        <p:spPr>
          <a:xfrm>
            <a:off x="4038600" y="3657600"/>
            <a:ext cx="4648200" cy="2554545"/>
          </a:xfrm>
          <a:prstGeom prst="rect">
            <a:avLst/>
          </a:prstGeom>
          <a:noFill/>
        </p:spPr>
        <p:txBody>
          <a:bodyPr wrap="square" rtlCol="0">
            <a:spAutoFit/>
          </a:bodyPr>
          <a:lstStyle/>
          <a:p>
            <a:pPr algn="ctr"/>
            <a:r>
              <a:rPr lang="en-US" sz="2000" b="1" dirty="0" smtClean="0"/>
              <a:t>Unocal Santa Barbara- 1969</a:t>
            </a:r>
            <a:endParaRPr lang="en-US" sz="2000" b="1" dirty="0"/>
          </a:p>
          <a:p>
            <a:pPr marL="342900" indent="-342900">
              <a:buFont typeface="Arial" panose="020B0604020202020204" pitchFamily="34" charset="0"/>
              <a:buChar char="•"/>
            </a:pPr>
            <a:r>
              <a:rPr lang="en-US" sz="2000" dirty="0" smtClean="0"/>
              <a:t>No surface casing</a:t>
            </a:r>
          </a:p>
          <a:p>
            <a:pPr marL="342900" indent="-342900">
              <a:buFont typeface="Arial" panose="020B0604020202020204" pitchFamily="34" charset="0"/>
              <a:buChar char="•"/>
            </a:pPr>
            <a:r>
              <a:rPr lang="en-US" sz="2000" dirty="0" smtClean="0"/>
              <a:t>Well swabbed-in</a:t>
            </a:r>
          </a:p>
          <a:p>
            <a:pPr marL="342900" indent="-342900">
              <a:buFont typeface="Arial" panose="020B0604020202020204" pitchFamily="34" charset="0"/>
              <a:buChar char="•"/>
            </a:pPr>
            <a:r>
              <a:rPr lang="en-US" sz="2000" dirty="0" smtClean="0"/>
              <a:t>Blowout</a:t>
            </a:r>
          </a:p>
          <a:p>
            <a:pPr marL="342900" indent="-342900">
              <a:buFont typeface="Arial" panose="020B0604020202020204" pitchFamily="34" charset="0"/>
              <a:buChar char="•"/>
            </a:pPr>
            <a:r>
              <a:rPr lang="en-US" sz="2000" dirty="0" smtClean="0"/>
              <a:t>Blind rams closed</a:t>
            </a:r>
          </a:p>
          <a:p>
            <a:pPr marL="342900" indent="-342900">
              <a:buFont typeface="Arial" panose="020B0604020202020204" pitchFamily="34" charset="0"/>
              <a:buChar char="•"/>
            </a:pPr>
            <a:r>
              <a:rPr lang="en-US" sz="2000" dirty="0" smtClean="0"/>
              <a:t>Flow outside of conductor</a:t>
            </a:r>
          </a:p>
          <a:p>
            <a:pPr marL="342900" indent="-342900">
              <a:buFont typeface="Arial" panose="020B0604020202020204" pitchFamily="34" charset="0"/>
              <a:buChar char="•"/>
            </a:pPr>
            <a:r>
              <a:rPr lang="en-US" sz="2000" dirty="0" smtClean="0"/>
              <a:t>80,000 to 100,000 barrel spill</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421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69048" y="555352"/>
            <a:ext cx="3400859" cy="411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ery Old Oil Wells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315317"/>
            <a:ext cx="2867388" cy="4323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2334" y="4038600"/>
            <a:ext cx="5109555" cy="2031325"/>
          </a:xfrm>
          <a:prstGeom prst="rect">
            <a:avLst/>
          </a:prstGeom>
          <a:noFill/>
        </p:spPr>
        <p:txBody>
          <a:bodyPr wrap="square" rtlCol="0">
            <a:spAutoFit/>
          </a:bodyPr>
          <a:lstStyle/>
          <a:p>
            <a:pPr algn="ctr"/>
            <a:r>
              <a:rPr lang="en-US" b="1" dirty="0" smtClean="0"/>
              <a:t>Chevron MP 35 Fire- 1970</a:t>
            </a:r>
          </a:p>
          <a:p>
            <a:pPr marL="342900" indent="-342900">
              <a:buFont typeface="Arial" panose="020B0604020202020204" pitchFamily="34" charset="0"/>
              <a:buChar char="•"/>
            </a:pPr>
            <a:r>
              <a:rPr lang="en-US" dirty="0" smtClean="0"/>
              <a:t>Fire started 30 minutes after platform left unattended</a:t>
            </a:r>
          </a:p>
          <a:p>
            <a:pPr marL="342900" indent="-342900">
              <a:buFont typeface="Arial" panose="020B0604020202020204" pitchFamily="34" charset="0"/>
              <a:buChar char="•"/>
            </a:pPr>
            <a:r>
              <a:rPr lang="en-US" dirty="0"/>
              <a:t>8</a:t>
            </a:r>
            <a:r>
              <a:rPr lang="en-US" dirty="0" smtClean="0"/>
              <a:t> wells on fire</a:t>
            </a:r>
          </a:p>
          <a:p>
            <a:pPr marL="342900" indent="-342900">
              <a:buFont typeface="Arial" panose="020B0604020202020204" pitchFamily="34" charset="0"/>
              <a:buChar char="•"/>
            </a:pPr>
            <a:r>
              <a:rPr lang="en-US" dirty="0" smtClean="0"/>
              <a:t>Controlled by relief wells, explosives and capping, shooting off wing valve</a:t>
            </a:r>
          </a:p>
          <a:p>
            <a:pPr marL="342900" indent="-342900">
              <a:buFont typeface="Arial" panose="020B0604020202020204" pitchFamily="34" charset="0"/>
              <a:buChar char="•"/>
            </a:pPr>
            <a:r>
              <a:rPr lang="en-US" dirty="0" smtClean="0"/>
              <a:t>35,000 to 65,000 barrels spilled</a:t>
            </a:r>
            <a:endParaRPr lang="en-US" dirty="0"/>
          </a:p>
        </p:txBody>
      </p:sp>
    </p:spTree>
    <p:extLst>
      <p:ext uri="{BB962C8B-B14F-4D97-AF65-F5344CB8AC3E}">
        <p14:creationId xmlns:p14="http://schemas.microsoft.com/office/powerpoint/2010/main" val="2369098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ken.arnold\My Documents\Technology Papers\Safety\Accidents and Statistics\Shell Bay Marchand Fire\bay Marchand Platform Fi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74812"/>
            <a:ext cx="2286000" cy="27109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ken.arnold\My Documents\Technology Papers\Safety\Accidents and Statistics\Shell Bay Marchand Fire\Coast Guar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31988"/>
            <a:ext cx="1824037" cy="2759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Documents and Settings\ken.arnold\My Documents\Technology Papers\Safety\Accidents and Statistics\Shell Bay Marchand Fire\Platform Gon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57600"/>
            <a:ext cx="2133600" cy="23137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9800" y="1399309"/>
            <a:ext cx="2776401" cy="830997"/>
          </a:xfrm>
          <a:prstGeom prst="rect">
            <a:avLst/>
          </a:prstGeom>
          <a:noFill/>
        </p:spPr>
        <p:txBody>
          <a:bodyPr wrap="none" rtlCol="0">
            <a:spAutoFit/>
          </a:bodyPr>
          <a:lstStyle/>
          <a:p>
            <a:r>
              <a:rPr lang="en-US" sz="2400" b="1" dirty="0" smtClean="0"/>
              <a:t>Shell Bay Marchand </a:t>
            </a:r>
          </a:p>
          <a:p>
            <a:pPr algn="ctr"/>
            <a:r>
              <a:rPr lang="en-US" sz="2400" b="1" dirty="0" smtClean="0"/>
              <a:t>Block 2</a:t>
            </a:r>
            <a:endParaRPr lang="en-US" sz="2400" b="1" dirty="0"/>
          </a:p>
        </p:txBody>
      </p:sp>
      <p:sp>
        <p:nvSpPr>
          <p:cNvPr id="6" name="TextBox 5"/>
          <p:cNvSpPr txBox="1"/>
          <p:nvPr/>
        </p:nvSpPr>
        <p:spPr>
          <a:xfrm>
            <a:off x="3316836" y="3937383"/>
            <a:ext cx="5674764"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Simultaneous ops- drilling, production, workover</a:t>
            </a:r>
          </a:p>
          <a:p>
            <a:pPr marL="342900" indent="-342900">
              <a:buFont typeface="Arial" panose="020B0604020202020204" pitchFamily="34" charset="0"/>
              <a:buChar char="•"/>
            </a:pPr>
            <a:r>
              <a:rPr lang="en-US" sz="2000" dirty="0" smtClean="0"/>
              <a:t>4 Killed</a:t>
            </a:r>
          </a:p>
          <a:p>
            <a:pPr marL="342900" indent="-342900">
              <a:buFont typeface="Arial" panose="020B0604020202020204" pitchFamily="34" charset="0"/>
              <a:buChar char="•"/>
            </a:pPr>
            <a:r>
              <a:rPr lang="en-US" sz="2000" dirty="0" smtClean="0"/>
              <a:t>11 Wells Blowing -out</a:t>
            </a:r>
          </a:p>
          <a:p>
            <a:pPr marL="342900" indent="-342900">
              <a:buFont typeface="Arial" panose="020B0604020202020204" pitchFamily="34" charset="0"/>
              <a:buChar char="•"/>
            </a:pPr>
            <a:r>
              <a:rPr lang="en-US" sz="2000" dirty="0" smtClean="0"/>
              <a:t>Some bridged, some relief wells, shooting off wing valve</a:t>
            </a:r>
            <a:endParaRPr lang="en-US" sz="2000" dirty="0"/>
          </a:p>
        </p:txBody>
      </p:sp>
    </p:spTree>
    <p:extLst>
      <p:ext uri="{BB962C8B-B14F-4D97-AF65-F5344CB8AC3E}">
        <p14:creationId xmlns:p14="http://schemas.microsoft.com/office/powerpoint/2010/main" val="2594974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Regulatory Action (1969-1970)</a:t>
            </a:r>
            <a:endParaRPr lang="en-US" sz="3200" dirty="0"/>
          </a:p>
        </p:txBody>
      </p:sp>
      <p:sp>
        <p:nvSpPr>
          <p:cNvPr id="3" name="Content Placeholder 2"/>
          <p:cNvSpPr>
            <a:spLocks noGrp="1"/>
          </p:cNvSpPr>
          <p:nvPr>
            <p:ph idx="1"/>
          </p:nvPr>
        </p:nvSpPr>
        <p:spPr>
          <a:xfrm>
            <a:off x="457200" y="1447800"/>
            <a:ext cx="8305800" cy="5562600"/>
          </a:xfrm>
        </p:spPr>
        <p:txBody>
          <a:bodyPr>
            <a:noAutofit/>
          </a:bodyPr>
          <a:lstStyle/>
          <a:p>
            <a:r>
              <a:rPr lang="en-US" sz="1800" dirty="0" smtClean="0"/>
              <a:t>Revised OCS Orders 1 to 5</a:t>
            </a:r>
          </a:p>
          <a:p>
            <a:r>
              <a:rPr lang="en-US" sz="1800" dirty="0" smtClean="0"/>
              <a:t>Order 6 Completion of Oil and Gas Wells</a:t>
            </a:r>
          </a:p>
          <a:p>
            <a:pPr lvl="1"/>
            <a:r>
              <a:rPr lang="en-US" sz="1800" dirty="0" smtClean="0"/>
              <a:t>Pressure rated and tested wellhead</a:t>
            </a:r>
          </a:p>
          <a:p>
            <a:pPr lvl="1"/>
            <a:r>
              <a:rPr lang="en-US" sz="1800" dirty="0" smtClean="0"/>
              <a:t>Casing pressure tested and monitored</a:t>
            </a:r>
          </a:p>
          <a:p>
            <a:r>
              <a:rPr lang="en-US" sz="1800" dirty="0" smtClean="0"/>
              <a:t>Order 7 Pollution and Waste Disposal</a:t>
            </a:r>
          </a:p>
          <a:p>
            <a:pPr lvl="1"/>
            <a:r>
              <a:rPr lang="en-US" sz="1800" dirty="0" smtClean="0"/>
              <a:t>Leasee obligation to pay for cleanup</a:t>
            </a:r>
          </a:p>
          <a:p>
            <a:pPr lvl="1"/>
            <a:r>
              <a:rPr lang="en-US" sz="1800" dirty="0" smtClean="0"/>
              <a:t>Reporting of spills</a:t>
            </a:r>
          </a:p>
          <a:p>
            <a:r>
              <a:rPr lang="en-US" sz="1800" dirty="0" smtClean="0"/>
              <a:t>Order 8 Platforms and Structures</a:t>
            </a:r>
          </a:p>
          <a:p>
            <a:pPr lvl="1"/>
            <a:r>
              <a:rPr lang="en-US" sz="1800" dirty="0" smtClean="0"/>
              <a:t>Requirements for wellheads (automatic shut-in valves), flowlines (check valves), pressure vessels (high and low pressure and level sensors, relief valves), gas detectors, firefighting equipment, drip pans, etc. </a:t>
            </a:r>
          </a:p>
          <a:p>
            <a:r>
              <a:rPr lang="en-US" sz="1800" dirty="0" smtClean="0"/>
              <a:t>Order 9 Pipelines</a:t>
            </a:r>
          </a:p>
          <a:p>
            <a:pPr lvl="1"/>
            <a:r>
              <a:rPr lang="en-US" sz="1800" dirty="0"/>
              <a:t>R</a:t>
            </a:r>
            <a:r>
              <a:rPr lang="en-US" sz="1800" dirty="0" smtClean="0"/>
              <a:t>equirements for pipeline design, shut-in valves and check valves.</a:t>
            </a:r>
          </a:p>
          <a:p>
            <a:pPr lvl="1"/>
            <a:endParaRPr lang="en-US" sz="1800" dirty="0"/>
          </a:p>
        </p:txBody>
      </p:sp>
    </p:spTree>
    <p:extLst>
      <p:ext uri="{BB962C8B-B14F-4D97-AF65-F5344CB8AC3E}">
        <p14:creationId xmlns:p14="http://schemas.microsoft.com/office/powerpoint/2010/main" val="737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 </a:t>
            </a:r>
            <a:r>
              <a:rPr lang="en-US" b="1" dirty="0"/>
              <a:t>50 Year History of Safety Awareness in the US Gulf of Mexico</a:t>
            </a:r>
            <a:r>
              <a:rPr lang="en-US" dirty="0"/>
              <a:t/>
            </a:r>
            <a:br>
              <a:rPr lang="en-US" dirty="0"/>
            </a:br>
            <a:r>
              <a:rPr lang="en-US" b="1" dirty="0"/>
              <a:t>And</a:t>
            </a:r>
            <a:r>
              <a:rPr lang="en-US" dirty="0"/>
              <a:t/>
            </a:r>
            <a:br>
              <a:rPr lang="en-US" dirty="0"/>
            </a:br>
            <a:r>
              <a:rPr lang="en-US" b="1" dirty="0"/>
              <a:t>Lessons for the Future</a:t>
            </a:r>
            <a:r>
              <a:rPr lang="en-US" dirty="0"/>
              <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b="1" dirty="0" smtClean="0">
                <a:solidFill>
                  <a:schemeClr val="tx1"/>
                </a:solidFill>
              </a:rPr>
              <a:t>by</a:t>
            </a:r>
            <a:endParaRPr lang="en-US" dirty="0">
              <a:solidFill>
                <a:schemeClr val="tx1"/>
              </a:solidFill>
            </a:endParaRPr>
          </a:p>
          <a:p>
            <a:r>
              <a:rPr lang="en-US" b="1" dirty="0">
                <a:solidFill>
                  <a:schemeClr val="tx1"/>
                </a:solidFill>
              </a:rPr>
              <a:t>Kenneth E. (KEN) Arnold, PE, NAE</a:t>
            </a:r>
            <a:endParaRPr lang="en-US" dirty="0">
              <a:solidFill>
                <a:schemeClr val="tx1"/>
              </a:solidFill>
            </a:endParaRPr>
          </a:p>
          <a:p>
            <a:r>
              <a:rPr lang="en-US" b="1" dirty="0">
                <a:solidFill>
                  <a:schemeClr val="tx1"/>
                </a:solidFill>
              </a:rPr>
              <a:t>Senior Technical Advisor</a:t>
            </a:r>
            <a:endParaRPr lang="en-US" dirty="0">
              <a:solidFill>
                <a:schemeClr val="tx1"/>
              </a:solidFill>
            </a:endParaRPr>
          </a:p>
          <a:p>
            <a:r>
              <a:rPr lang="en-US" b="1" dirty="0" smtClean="0">
                <a:solidFill>
                  <a:schemeClr val="tx1"/>
                </a:solidFill>
              </a:rPr>
              <a:t>WorleyParsons</a:t>
            </a:r>
          </a:p>
          <a:p>
            <a:r>
              <a:rPr lang="en-US" b="1" dirty="0" smtClean="0">
                <a:solidFill>
                  <a:schemeClr val="tx1"/>
                </a:solidFill>
              </a:rPr>
              <a:t>November, 2015</a:t>
            </a:r>
            <a:endParaRPr lang="en-US" dirty="0">
              <a:solidFill>
                <a:schemeClr val="tx1"/>
              </a:solidFill>
            </a:endParaRPr>
          </a:p>
          <a:p>
            <a:endParaRPr lang="en-US" dirty="0"/>
          </a:p>
        </p:txBody>
      </p:sp>
    </p:spTree>
    <p:extLst>
      <p:ext uri="{BB962C8B-B14F-4D97-AF65-F5344CB8AC3E}">
        <p14:creationId xmlns:p14="http://schemas.microsoft.com/office/powerpoint/2010/main" val="3675306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t>Industry Response (1969-1970)</a:t>
            </a:r>
            <a:endParaRPr lang="en-US" sz="3600" dirty="0"/>
          </a:p>
        </p:txBody>
      </p:sp>
      <p:sp>
        <p:nvSpPr>
          <p:cNvPr id="3" name="Content Placeholder 2"/>
          <p:cNvSpPr>
            <a:spLocks noGrp="1"/>
          </p:cNvSpPr>
          <p:nvPr>
            <p:ph idx="1"/>
          </p:nvPr>
        </p:nvSpPr>
        <p:spPr>
          <a:xfrm>
            <a:off x="457200" y="1676400"/>
            <a:ext cx="8305800" cy="5181600"/>
          </a:xfrm>
        </p:spPr>
        <p:txBody>
          <a:bodyPr>
            <a:normAutofit/>
          </a:bodyPr>
          <a:lstStyle/>
          <a:p>
            <a:r>
              <a:rPr lang="en-US" sz="2400" dirty="0" smtClean="0"/>
              <a:t>Initially fought Orders 8 &amp; 9 and need for something better than storm chokes</a:t>
            </a:r>
          </a:p>
          <a:p>
            <a:pPr lvl="1"/>
            <a:r>
              <a:rPr lang="en-US" sz="2400" dirty="0" smtClean="0"/>
              <a:t>Problems with sensor reliability</a:t>
            </a:r>
          </a:p>
          <a:p>
            <a:pPr lvl="1"/>
            <a:r>
              <a:rPr lang="en-US" sz="2400" dirty="0" smtClean="0"/>
              <a:t>Hazardous to install on equipment not designed for them</a:t>
            </a:r>
          </a:p>
          <a:p>
            <a:pPr lvl="1"/>
            <a:r>
              <a:rPr lang="en-US" sz="2400" dirty="0" smtClean="0"/>
              <a:t>Hazards with frequent shut-ins greater than benefit of new devices</a:t>
            </a:r>
          </a:p>
          <a:p>
            <a:r>
              <a:rPr lang="en-US" sz="2400" dirty="0" smtClean="0"/>
              <a:t>OOC formed Technical Sub-Committee to improve design and sensor safety</a:t>
            </a:r>
          </a:p>
          <a:p>
            <a:pPr lvl="1"/>
            <a:r>
              <a:rPr lang="en-US" sz="2400" dirty="0"/>
              <a:t>Industry </a:t>
            </a:r>
            <a:r>
              <a:rPr lang="en-US" sz="2400" dirty="0" smtClean="0"/>
              <a:t>decided </a:t>
            </a:r>
            <a:r>
              <a:rPr lang="en-US" sz="2400" dirty="0"/>
              <a:t>to make the sensors and safety valves more </a:t>
            </a:r>
            <a:r>
              <a:rPr lang="en-US" sz="2400" dirty="0" smtClean="0"/>
              <a:t>reliable</a:t>
            </a:r>
          </a:p>
        </p:txBody>
      </p:sp>
    </p:spTree>
    <p:extLst>
      <p:ext uri="{BB962C8B-B14F-4D97-AF65-F5344CB8AC3E}">
        <p14:creationId xmlns:p14="http://schemas.microsoft.com/office/powerpoint/2010/main" val="364952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solidFill>
                  <a:srgbClr val="FF0000"/>
                </a:solidFill>
              </a:rPr>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Equipment and System Design </a:t>
            </a:r>
            <a:br>
              <a:rPr lang="en-US" sz="3200" dirty="0" smtClean="0"/>
            </a:br>
            <a:r>
              <a:rPr lang="en-US" sz="3200" dirty="0" smtClean="0"/>
              <a:t>(1971-1988)</a:t>
            </a:r>
            <a:endParaRPr lang="en-US" sz="3200" dirty="0"/>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r>
              <a:rPr lang="en-US" dirty="0" smtClean="0"/>
              <a:t>1972 API OSAPE formed </a:t>
            </a:r>
          </a:p>
          <a:p>
            <a:pPr lvl="1"/>
            <a:r>
              <a:rPr lang="en-US" dirty="0" smtClean="0"/>
              <a:t>OOC Technical Subcommittee for oversight</a:t>
            </a:r>
          </a:p>
          <a:p>
            <a:pPr lvl="1"/>
            <a:r>
              <a:rPr lang="en-US" dirty="0" smtClean="0"/>
              <a:t>USGS active representation</a:t>
            </a:r>
          </a:p>
          <a:p>
            <a:r>
              <a:rPr lang="en-US" dirty="0"/>
              <a:t>1972 Order 5 revised to require </a:t>
            </a:r>
            <a:r>
              <a:rPr lang="en-US" dirty="0" smtClean="0"/>
              <a:t>SCSSVs</a:t>
            </a:r>
            <a:endParaRPr lang="en-US" dirty="0"/>
          </a:p>
          <a:p>
            <a:r>
              <a:rPr lang="en-US" dirty="0" smtClean="0"/>
              <a:t>1975 OSAPE Standards and Recommended Practices</a:t>
            </a:r>
          </a:p>
          <a:p>
            <a:pPr lvl="1"/>
            <a:r>
              <a:rPr lang="en-US" dirty="0" smtClean="0"/>
              <a:t>14A&amp;B SCSSV</a:t>
            </a:r>
          </a:p>
          <a:p>
            <a:pPr lvl="1"/>
            <a:r>
              <a:rPr lang="en-US" dirty="0" smtClean="0"/>
              <a:t>14C process sensors and shutdowns</a:t>
            </a:r>
          </a:p>
          <a:p>
            <a:pPr lvl="1"/>
            <a:r>
              <a:rPr lang="en-US" dirty="0" smtClean="0"/>
              <a:t>14E piping systems</a:t>
            </a:r>
          </a:p>
          <a:p>
            <a:pPr lvl="1"/>
            <a:r>
              <a:rPr lang="en-US" dirty="0" smtClean="0"/>
              <a:t>14F electrical systems</a:t>
            </a:r>
          </a:p>
          <a:p>
            <a:pPr lvl="1"/>
            <a:r>
              <a:rPr lang="en-US" dirty="0" smtClean="0"/>
              <a:t>14G fire fighting systems</a:t>
            </a:r>
          </a:p>
          <a:p>
            <a:r>
              <a:rPr lang="en-US" dirty="0"/>
              <a:t>Great example of </a:t>
            </a:r>
            <a:r>
              <a:rPr lang="en-US" dirty="0" smtClean="0"/>
              <a:t>MMS</a:t>
            </a:r>
            <a:r>
              <a:rPr lang="en-US" dirty="0"/>
              <a:t>, OOC, API and service companies </a:t>
            </a:r>
            <a:r>
              <a:rPr lang="en-US" dirty="0" smtClean="0"/>
              <a:t>working </a:t>
            </a:r>
            <a:r>
              <a:rPr lang="en-US" dirty="0"/>
              <a:t>together for </a:t>
            </a:r>
            <a:r>
              <a:rPr lang="en-US" dirty="0" smtClean="0"/>
              <a:t>safety</a:t>
            </a:r>
          </a:p>
          <a:p>
            <a:pPr lvl="1"/>
            <a:endParaRPr lang="en-US" dirty="0"/>
          </a:p>
        </p:txBody>
      </p:sp>
    </p:spTree>
    <p:extLst>
      <p:ext uri="{BB962C8B-B14F-4D97-AF65-F5344CB8AC3E}">
        <p14:creationId xmlns:p14="http://schemas.microsoft.com/office/powerpoint/2010/main" val="26659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Personnel Safety (1971-1988)</a:t>
            </a:r>
            <a:endParaRPr lang="en-US" dirty="0"/>
          </a:p>
        </p:txBody>
      </p:sp>
      <p:sp>
        <p:nvSpPr>
          <p:cNvPr id="3" name="Content Placeholder 2"/>
          <p:cNvSpPr>
            <a:spLocks noGrp="1"/>
          </p:cNvSpPr>
          <p:nvPr>
            <p:ph idx="1"/>
          </p:nvPr>
        </p:nvSpPr>
        <p:spPr/>
        <p:txBody>
          <a:bodyPr>
            <a:normAutofit fontScale="92500"/>
          </a:bodyPr>
          <a:lstStyle/>
          <a:p>
            <a:r>
              <a:rPr lang="en-US" dirty="0" smtClean="0"/>
              <a:t>1971 OSHA puts pressure USGS to emphasize safety, health and welfare of individual workers</a:t>
            </a:r>
          </a:p>
          <a:p>
            <a:pPr lvl="1"/>
            <a:r>
              <a:rPr lang="en-US" dirty="0" smtClean="0"/>
              <a:t>Walking and working surfaces</a:t>
            </a:r>
          </a:p>
          <a:p>
            <a:pPr lvl="1"/>
            <a:r>
              <a:rPr lang="en-US" dirty="0" smtClean="0"/>
              <a:t>Dropped objects</a:t>
            </a:r>
          </a:p>
          <a:p>
            <a:pPr lvl="1"/>
            <a:r>
              <a:rPr lang="en-US" dirty="0" smtClean="0"/>
              <a:t>Noise</a:t>
            </a:r>
          </a:p>
          <a:p>
            <a:pPr lvl="1"/>
            <a:r>
              <a:rPr lang="en-US" dirty="0" smtClean="0"/>
              <a:t>Hazardous materials handling</a:t>
            </a:r>
          </a:p>
          <a:p>
            <a:pPr lvl="1"/>
            <a:r>
              <a:rPr lang="en-US" dirty="0" smtClean="0"/>
              <a:t>Use or misuse of tools</a:t>
            </a:r>
          </a:p>
          <a:p>
            <a:pPr lvl="1"/>
            <a:r>
              <a:rPr lang="en-US" dirty="0" smtClean="0"/>
              <a:t>Personal protective equipment</a:t>
            </a:r>
          </a:p>
          <a:p>
            <a:r>
              <a:rPr lang="en-US" dirty="0" smtClean="0"/>
              <a:t>Heinrich Triangle</a:t>
            </a:r>
          </a:p>
          <a:p>
            <a:endParaRPr lang="en-US" dirty="0" smtClean="0"/>
          </a:p>
          <a:p>
            <a:pPr lvl="1"/>
            <a:endParaRPr lang="en-US" dirty="0"/>
          </a:p>
        </p:txBody>
      </p:sp>
    </p:spTree>
    <p:extLst>
      <p:ext uri="{BB962C8B-B14F-4D97-AF65-F5344CB8AC3E}">
        <p14:creationId xmlns:p14="http://schemas.microsoft.com/office/powerpoint/2010/main" val="16578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926" b="100000" l="1805" r="100000"/>
                    </a14:imgEffect>
                  </a14:imgLayer>
                </a14:imgProps>
              </a:ext>
              <a:ext uri="{28A0092B-C50C-407E-A947-70E740481C1C}">
                <a14:useLocalDpi xmlns:a14="http://schemas.microsoft.com/office/drawing/2010/main" val="0"/>
              </a:ext>
            </a:extLst>
          </a:blip>
          <a:srcRect/>
          <a:stretch>
            <a:fillRect/>
          </a:stretch>
        </p:blipFill>
        <p:spPr bwMode="auto">
          <a:xfrm>
            <a:off x="2209800" y="914400"/>
            <a:ext cx="435448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19694" y="3562290"/>
            <a:ext cx="2635337" cy="400110"/>
          </a:xfrm>
          <a:prstGeom prst="rect">
            <a:avLst/>
          </a:prstGeom>
          <a:noFill/>
        </p:spPr>
        <p:txBody>
          <a:bodyPr wrap="none" rtlCol="0">
            <a:spAutoFit/>
          </a:bodyPr>
          <a:lstStyle/>
          <a:p>
            <a:pPr algn="ctr"/>
            <a:r>
              <a:rPr lang="en-US" sz="2000" b="1" dirty="0"/>
              <a:t>Heinrich </a:t>
            </a:r>
            <a:r>
              <a:rPr lang="en-US" sz="2000" b="1" dirty="0" smtClean="0"/>
              <a:t>Triangle- 1931</a:t>
            </a:r>
            <a:endParaRPr lang="en-US" sz="2000" b="1" dirty="0"/>
          </a:p>
        </p:txBody>
      </p:sp>
      <p:sp>
        <p:nvSpPr>
          <p:cNvPr id="6" name="TextBox 5"/>
          <p:cNvSpPr txBox="1"/>
          <p:nvPr/>
        </p:nvSpPr>
        <p:spPr>
          <a:xfrm>
            <a:off x="990600" y="3962400"/>
            <a:ext cx="7391400" cy="261610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Greater attention to “slips, trips and falls”</a:t>
            </a:r>
          </a:p>
          <a:p>
            <a:pPr marL="342900" indent="-342900">
              <a:buFont typeface="Arial" panose="020B0604020202020204" pitchFamily="34" charset="0"/>
              <a:buChar char="•"/>
            </a:pPr>
            <a:r>
              <a:rPr lang="en-US" sz="2800" dirty="0" smtClean="0"/>
              <a:t>Companies paid attention; staff noticed and acted differently</a:t>
            </a:r>
          </a:p>
          <a:p>
            <a:pPr marL="342900" indent="-342900">
              <a:buFont typeface="Arial" panose="020B0604020202020204" pitchFamily="34" charset="0"/>
              <a:buChar char="•"/>
            </a:pPr>
            <a:r>
              <a:rPr lang="en-US" sz="2800" dirty="0"/>
              <a:t>IADC: Worldwide LTI dropped 70% from 1969 to 1988</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989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dirty="0" smtClean="0"/>
              <a:t>Produced Water Discharge</a:t>
            </a:r>
            <a:endParaRPr lang="en-US" sz="3200" dirty="0"/>
          </a:p>
        </p:txBody>
      </p:sp>
      <p:sp>
        <p:nvSpPr>
          <p:cNvPr id="3" name="Content Placeholder 2"/>
          <p:cNvSpPr>
            <a:spLocks noGrp="1"/>
          </p:cNvSpPr>
          <p:nvPr>
            <p:ph idx="1"/>
          </p:nvPr>
        </p:nvSpPr>
        <p:spPr>
          <a:xfrm>
            <a:off x="457200" y="1447800"/>
            <a:ext cx="8458200" cy="5410200"/>
          </a:xfrm>
        </p:spPr>
        <p:txBody>
          <a:bodyPr>
            <a:normAutofit/>
          </a:bodyPr>
          <a:lstStyle/>
          <a:p>
            <a:r>
              <a:rPr lang="en-US" sz="2000" dirty="0" smtClean="0"/>
              <a:t>1974 OOC 38 Platform Study</a:t>
            </a:r>
          </a:p>
          <a:p>
            <a:pPr lvl="1"/>
            <a:r>
              <a:rPr lang="en-US" sz="2000" dirty="0" smtClean="0"/>
              <a:t>Eliminated highest 10% of data and all platforms averaging over 100 ppm</a:t>
            </a:r>
          </a:p>
          <a:p>
            <a:pPr lvl="1"/>
            <a:r>
              <a:rPr lang="en-US" sz="2000" dirty="0" smtClean="0"/>
              <a:t>100 ppm was 98</a:t>
            </a:r>
            <a:r>
              <a:rPr lang="en-US" sz="2000" baseline="30000" dirty="0" smtClean="0"/>
              <a:t>th</a:t>
            </a:r>
            <a:r>
              <a:rPr lang="en-US" sz="2000" dirty="0" smtClean="0"/>
              <a:t> Percentile of 1218 data points</a:t>
            </a:r>
          </a:p>
          <a:p>
            <a:pPr lvl="1"/>
            <a:r>
              <a:rPr lang="en-US" sz="2000" dirty="0" smtClean="0"/>
              <a:t>Anything less than 50/100 ppm will cause loss of production</a:t>
            </a:r>
          </a:p>
          <a:p>
            <a:r>
              <a:rPr lang="en-US" sz="2000" dirty="0" smtClean="0"/>
              <a:t>1975 EPA 48/72 mg/l</a:t>
            </a:r>
          </a:p>
          <a:p>
            <a:pPr lvl="1"/>
            <a:r>
              <a:rPr lang="en-US" sz="2000" dirty="0" smtClean="0"/>
              <a:t>No production loss</a:t>
            </a:r>
          </a:p>
          <a:p>
            <a:r>
              <a:rPr lang="en-US" sz="2000" dirty="0" smtClean="0"/>
              <a:t>1993 EPA 29/42 mg/l</a:t>
            </a:r>
          </a:p>
          <a:p>
            <a:pPr lvl="1"/>
            <a:r>
              <a:rPr lang="en-US" sz="2000" dirty="0" smtClean="0"/>
              <a:t>OOC predicted massive production loss</a:t>
            </a:r>
          </a:p>
          <a:p>
            <a:pPr lvl="1"/>
            <a:r>
              <a:rPr lang="en-US" sz="2000" dirty="0" smtClean="0"/>
              <a:t>No production loss</a:t>
            </a:r>
          </a:p>
          <a:p>
            <a:r>
              <a:rPr lang="en-US" sz="2000" dirty="0" smtClean="0"/>
              <a:t>2015 some operators self impose 15 mg/l</a:t>
            </a:r>
          </a:p>
          <a:p>
            <a:pPr lvl="1"/>
            <a:r>
              <a:rPr lang="en-US" sz="2000" dirty="0" smtClean="0"/>
              <a:t>29 mg/l = 0.3% of O&amp;G discharged by Mississippi</a:t>
            </a:r>
          </a:p>
          <a:p>
            <a:pPr lvl="1"/>
            <a:r>
              <a:rPr lang="en-US" sz="2000" dirty="0" smtClean="0"/>
              <a:t>Are we crazy?</a:t>
            </a:r>
          </a:p>
          <a:p>
            <a:pPr lvl="1"/>
            <a:endParaRPr lang="en-US" sz="2000" dirty="0"/>
          </a:p>
        </p:txBody>
      </p:sp>
    </p:spTree>
    <p:extLst>
      <p:ext uri="{BB962C8B-B14F-4D97-AF65-F5344CB8AC3E}">
        <p14:creationId xmlns:p14="http://schemas.microsoft.com/office/powerpoint/2010/main" val="4689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t>Compliance Mentality- 1969 to 1988</a:t>
            </a:r>
          </a:p>
          <a:p>
            <a:r>
              <a:rPr lang="en-US" dirty="0" smtClean="0">
                <a:solidFill>
                  <a:srgbClr val="FF0000"/>
                </a:solidFill>
              </a:rPr>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7"/>
          <p:cNvPicPr>
            <a:picLocks noChangeAspect="1" noChangeArrowheads="1"/>
          </p:cNvPicPr>
          <p:nvPr/>
        </p:nvPicPr>
        <p:blipFill>
          <a:blip r:embed="rId2" cstate="print"/>
          <a:srcRect/>
          <a:stretch>
            <a:fillRect/>
          </a:stretch>
        </p:blipFill>
        <p:spPr bwMode="auto">
          <a:xfrm>
            <a:off x="141298" y="1447800"/>
            <a:ext cx="3886200" cy="2228441"/>
          </a:xfrm>
          <a:prstGeom prst="rect">
            <a:avLst/>
          </a:prstGeom>
          <a:noFill/>
          <a:ln w="9525">
            <a:solidFill>
              <a:srgbClr val="000000"/>
            </a:solidFill>
            <a:miter lim="800000"/>
            <a:headEnd/>
            <a:tailEnd/>
          </a:ln>
        </p:spPr>
      </p:pic>
      <p:sp>
        <p:nvSpPr>
          <p:cNvPr id="5" name="Title 4"/>
          <p:cNvSpPr>
            <a:spLocks noGrp="1"/>
          </p:cNvSpPr>
          <p:nvPr>
            <p:ph type="title" idx="4294967295"/>
          </p:nvPr>
        </p:nvSpPr>
        <p:spPr>
          <a:xfrm>
            <a:off x="0" y="457200"/>
            <a:ext cx="9144000" cy="1295400"/>
          </a:xfrm>
        </p:spPr>
        <p:txBody>
          <a:bodyPr>
            <a:normAutofit/>
          </a:bodyPr>
          <a:lstStyle/>
          <a:p>
            <a:r>
              <a:rPr lang="en-US" sz="2800" dirty="0" smtClean="0"/>
              <a:t>Piper Alpha (1988)</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53354"/>
            <a:ext cx="3532910" cy="21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881717"/>
            <a:ext cx="2972358" cy="211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98" y="3810000"/>
            <a:ext cx="3897302" cy="218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8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Piper Alpha (1988)</a:t>
            </a:r>
            <a:endParaRPr lang="en-US" dirty="0"/>
          </a:p>
        </p:txBody>
      </p:sp>
      <p:sp>
        <p:nvSpPr>
          <p:cNvPr id="3" name="Content Placeholder 2"/>
          <p:cNvSpPr>
            <a:spLocks noGrp="1"/>
          </p:cNvSpPr>
          <p:nvPr>
            <p:ph idx="1"/>
          </p:nvPr>
        </p:nvSpPr>
        <p:spPr/>
        <p:txBody>
          <a:bodyPr>
            <a:normAutofit lnSpcReduction="10000"/>
          </a:bodyPr>
          <a:lstStyle/>
          <a:p>
            <a:pPr eaLnBrk="1" hangingPunct="1"/>
            <a:r>
              <a:rPr lang="en-US" sz="2400" dirty="0" smtClean="0"/>
              <a:t>167 Deaths</a:t>
            </a:r>
          </a:p>
          <a:p>
            <a:pPr eaLnBrk="1" hangingPunct="1"/>
            <a:r>
              <a:rPr lang="en-US" sz="2400" dirty="0" smtClean="0"/>
              <a:t>Total loss of platform </a:t>
            </a:r>
          </a:p>
          <a:p>
            <a:pPr eaLnBrk="1" hangingPunct="1"/>
            <a:r>
              <a:rPr lang="en-US" sz="2400" dirty="0" smtClean="0"/>
              <a:t>Failure of SMS:</a:t>
            </a:r>
          </a:p>
          <a:p>
            <a:pPr lvl="1"/>
            <a:r>
              <a:rPr lang="en-US" sz="2400" dirty="0" smtClean="0"/>
              <a:t>Permit to Work</a:t>
            </a:r>
          </a:p>
          <a:p>
            <a:pPr lvl="1"/>
            <a:r>
              <a:rPr lang="en-US" sz="2400" dirty="0" smtClean="0"/>
              <a:t>Lockout-</a:t>
            </a:r>
            <a:r>
              <a:rPr lang="en-US" sz="2400" dirty="0" err="1" smtClean="0"/>
              <a:t>Tagout</a:t>
            </a:r>
            <a:endParaRPr lang="en-US" sz="2400" dirty="0" smtClean="0"/>
          </a:p>
          <a:p>
            <a:pPr lvl="1"/>
            <a:r>
              <a:rPr lang="en-US" sz="2400" dirty="0" smtClean="0"/>
              <a:t>Safety Audits</a:t>
            </a:r>
          </a:p>
          <a:p>
            <a:pPr lvl="1"/>
            <a:r>
              <a:rPr lang="en-US" sz="2400" dirty="0" smtClean="0"/>
              <a:t>Operating Procedures</a:t>
            </a:r>
          </a:p>
          <a:p>
            <a:pPr lvl="1"/>
            <a:r>
              <a:rPr lang="en-US" sz="2400" dirty="0" smtClean="0"/>
              <a:t>Abandon Platform Procedures</a:t>
            </a:r>
          </a:p>
          <a:p>
            <a:endParaRPr lang="en-US" b="1" dirty="0" smtClean="0"/>
          </a:p>
          <a:p>
            <a:pPr marL="0" indent="0">
              <a:buNone/>
            </a:pPr>
            <a:r>
              <a:rPr lang="en-US" b="1" dirty="0" smtClean="0"/>
              <a:t> </a:t>
            </a:r>
          </a:p>
          <a:p>
            <a:endParaRPr lang="en-US" dirty="0"/>
          </a:p>
        </p:txBody>
      </p:sp>
    </p:spTree>
    <p:extLst>
      <p:ext uri="{BB962C8B-B14F-4D97-AF65-F5344CB8AC3E}">
        <p14:creationId xmlns:p14="http://schemas.microsoft.com/office/powerpoint/2010/main" val="3321395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31838"/>
          </a:xfrm>
        </p:spPr>
        <p:txBody>
          <a:bodyPr>
            <a:noAutofit/>
          </a:bodyPr>
          <a:lstStyle/>
          <a:p>
            <a:r>
              <a:rPr lang="en-US" sz="3200" dirty="0" smtClean="0"/>
              <a:t>Process Safety Management- PSM</a:t>
            </a:r>
            <a:br>
              <a:rPr lang="en-US" sz="3200" dirty="0" smtClean="0"/>
            </a:br>
            <a:r>
              <a:rPr lang="en-US" sz="3200" dirty="0" smtClean="0"/>
              <a:t>(1988-2010)</a:t>
            </a:r>
            <a:endParaRPr lang="en-US" sz="3200" dirty="0"/>
          </a:p>
        </p:txBody>
      </p:sp>
      <p:sp>
        <p:nvSpPr>
          <p:cNvPr id="3" name="Content Placeholder 2"/>
          <p:cNvSpPr>
            <a:spLocks noGrp="1"/>
          </p:cNvSpPr>
          <p:nvPr>
            <p:ph idx="1"/>
          </p:nvPr>
        </p:nvSpPr>
        <p:spPr>
          <a:xfrm>
            <a:off x="304800" y="2057400"/>
            <a:ext cx="8686800" cy="4800600"/>
          </a:xfrm>
        </p:spPr>
        <p:txBody>
          <a:bodyPr>
            <a:normAutofit/>
          </a:bodyPr>
          <a:lstStyle/>
          <a:p>
            <a:r>
              <a:rPr lang="en-US" sz="2000" dirty="0" smtClean="0"/>
              <a:t>1990 Marine Board Report on Inspection Alternatives</a:t>
            </a:r>
          </a:p>
          <a:p>
            <a:pPr lvl="1"/>
            <a:r>
              <a:rPr lang="en-US" sz="2000" dirty="0" smtClean="0"/>
              <a:t>Attitude of compliance</a:t>
            </a:r>
          </a:p>
          <a:p>
            <a:pPr lvl="1"/>
            <a:r>
              <a:rPr lang="en-US" sz="2000" dirty="0" smtClean="0"/>
              <a:t>“Majority of accident events occurring on the OCS are related to operational and maintenance procedures or human error that are not addressed directly by the hardware-oriented PINC list”</a:t>
            </a:r>
          </a:p>
          <a:p>
            <a:r>
              <a:rPr lang="en-US" sz="2000" dirty="0" smtClean="0"/>
              <a:t>1992 OSHA publishes PSM rule</a:t>
            </a:r>
          </a:p>
          <a:p>
            <a:pPr lvl="1"/>
            <a:r>
              <a:rPr lang="en-US" sz="2000" dirty="0" smtClean="0"/>
              <a:t>Goal setting: manage safety like any other activity</a:t>
            </a:r>
          </a:p>
          <a:p>
            <a:r>
              <a:rPr lang="en-US" sz="2000" dirty="0" smtClean="0"/>
              <a:t>1993 API RP 75 SEMP and RP 14J Design and Hazards Analysis</a:t>
            </a:r>
          </a:p>
          <a:p>
            <a:pPr lvl="1"/>
            <a:r>
              <a:rPr lang="en-US" sz="2000" dirty="0" smtClean="0"/>
              <a:t>Applies only to OCS</a:t>
            </a:r>
          </a:p>
          <a:p>
            <a:pPr lvl="1"/>
            <a:r>
              <a:rPr lang="en-US" sz="2000" dirty="0" smtClean="0"/>
              <a:t>“We </a:t>
            </a:r>
            <a:r>
              <a:rPr lang="en-US" sz="2000" dirty="0"/>
              <a:t>don’t want to be forced to live with this in other locations.” </a:t>
            </a:r>
            <a:endParaRPr lang="en-US" sz="2000" dirty="0" smtClean="0"/>
          </a:p>
          <a:p>
            <a:pPr lvl="1"/>
            <a:endParaRPr lang="en-US" sz="2000" dirty="0"/>
          </a:p>
        </p:txBody>
      </p:sp>
    </p:spTree>
    <p:extLst>
      <p:ext uri="{BB962C8B-B14F-4D97-AF65-F5344CB8AC3E}">
        <p14:creationId xmlns:p14="http://schemas.microsoft.com/office/powerpoint/2010/main" val="165370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69524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7620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000" i="1">
                <a:solidFill>
                  <a:srgbClr val="800000"/>
                </a:solidFill>
              </a:rPr>
              <a:t> </a:t>
            </a:r>
          </a:p>
        </p:txBody>
      </p:sp>
      <p:sp>
        <p:nvSpPr>
          <p:cNvPr id="1173507" name="Rectangle 3"/>
          <p:cNvSpPr>
            <a:spLocks noChangeArrowheads="1"/>
          </p:cNvSpPr>
          <p:nvPr/>
        </p:nvSpPr>
        <p:spPr bwMode="auto">
          <a:xfrm>
            <a:off x="990600" y="152400"/>
            <a:ext cx="8001000" cy="685800"/>
          </a:xfrm>
          <a:prstGeom prst="rect">
            <a:avLst/>
          </a:prstGeom>
          <a:noFill/>
          <a:ln w="9525">
            <a:noFill/>
            <a:miter lim="800000"/>
            <a:headEnd type="none" w="sm" len="sm"/>
            <a:tailEnd type="none" w="sm" len="sm"/>
          </a:ln>
          <a:effectLst/>
        </p:spPr>
        <p:txBody>
          <a:bodyPr wrap="none" lIns="91429" tIns="45714" rIns="91429" bIns="45714" anchor="ctr"/>
          <a:lstStyle/>
          <a:p>
            <a:pPr>
              <a:defRPr/>
            </a:pPr>
            <a:endParaRPr lang="en-US" sz="2800">
              <a:solidFill>
                <a:srgbClr val="009999"/>
              </a:solidFill>
              <a:effectLst>
                <a:outerShdw blurRad="38100" dist="38100" dir="2700000" algn="tl">
                  <a:srgbClr val="C0C0C0"/>
                </a:outerShdw>
              </a:effectLst>
            </a:endParaRPr>
          </a:p>
        </p:txBody>
      </p:sp>
      <p:sp>
        <p:nvSpPr>
          <p:cNvPr id="18436" name="Rectangle 4"/>
          <p:cNvSpPr>
            <a:spLocks noChangeArrowheads="1"/>
          </p:cNvSpPr>
          <p:nvPr/>
        </p:nvSpPr>
        <p:spPr bwMode="auto">
          <a:xfrm>
            <a:off x="971550" y="123825"/>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r>
              <a:rPr lang="en-US" sz="2800">
                <a:solidFill>
                  <a:srgbClr val="000000"/>
                </a:solidFill>
                <a:latin typeface="Calibri" pitchFamily="34" charset="0"/>
              </a:rPr>
              <a:t> </a:t>
            </a:r>
          </a:p>
        </p:txBody>
      </p:sp>
      <p:sp>
        <p:nvSpPr>
          <p:cNvPr id="18437" name="Rectangle 5"/>
          <p:cNvSpPr>
            <a:spLocks noChangeArrowheads="1"/>
          </p:cNvSpPr>
          <p:nvPr/>
        </p:nvSpPr>
        <p:spPr bwMode="auto">
          <a:xfrm>
            <a:off x="0" y="1371600"/>
            <a:ext cx="341206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pPr algn="ctr"/>
            <a:r>
              <a:rPr lang="en-US" sz="2400" dirty="0">
                <a:solidFill>
                  <a:srgbClr val="000000"/>
                </a:solidFill>
                <a:latin typeface="Calibri" pitchFamily="34" charset="0"/>
              </a:rPr>
              <a:t>SEMP Elements </a:t>
            </a:r>
            <a:endParaRPr lang="en-US" sz="2400" dirty="0" smtClean="0">
              <a:solidFill>
                <a:srgbClr val="000000"/>
              </a:solidFill>
              <a:latin typeface="Calibri" pitchFamily="34" charset="0"/>
            </a:endParaRPr>
          </a:p>
          <a:p>
            <a:pPr algn="ctr"/>
            <a:r>
              <a:rPr lang="en-US" sz="2400" dirty="0" smtClean="0">
                <a:solidFill>
                  <a:srgbClr val="000000"/>
                </a:solidFill>
                <a:latin typeface="Calibri" pitchFamily="34" charset="0"/>
              </a:rPr>
              <a:t>Grouped </a:t>
            </a:r>
            <a:r>
              <a:rPr lang="en-US" sz="2400" dirty="0">
                <a:solidFill>
                  <a:srgbClr val="000000"/>
                </a:solidFill>
                <a:latin typeface="Calibri" pitchFamily="34" charset="0"/>
              </a:rPr>
              <a:t>According </a:t>
            </a:r>
            <a:endParaRPr lang="en-US" sz="2400" dirty="0" smtClean="0">
              <a:solidFill>
                <a:srgbClr val="000000"/>
              </a:solidFill>
              <a:latin typeface="Calibri" pitchFamily="34" charset="0"/>
            </a:endParaRPr>
          </a:p>
          <a:p>
            <a:pPr algn="ctr"/>
            <a:r>
              <a:rPr lang="en-US" sz="2400" dirty="0" smtClean="0">
                <a:solidFill>
                  <a:srgbClr val="000000"/>
                </a:solidFill>
                <a:latin typeface="Calibri" pitchFamily="34" charset="0"/>
              </a:rPr>
              <a:t>to</a:t>
            </a:r>
            <a:r>
              <a:rPr lang="en-US" sz="2400" dirty="0">
                <a:solidFill>
                  <a:srgbClr val="000000"/>
                </a:solidFill>
                <a:latin typeface="Calibri" pitchFamily="34" charset="0"/>
              </a:rPr>
              <a:t/>
            </a:r>
            <a:br>
              <a:rPr lang="en-US" sz="2400" dirty="0">
                <a:solidFill>
                  <a:srgbClr val="000000"/>
                </a:solidFill>
                <a:latin typeface="Calibri" pitchFamily="34" charset="0"/>
              </a:rPr>
            </a:br>
            <a:r>
              <a:rPr lang="en-US" sz="2400" dirty="0">
                <a:solidFill>
                  <a:srgbClr val="000000"/>
                </a:solidFill>
                <a:latin typeface="Calibri" pitchFamily="34" charset="0"/>
              </a:rPr>
              <a:t>Management Principles</a:t>
            </a:r>
          </a:p>
        </p:txBody>
      </p:sp>
      <p:graphicFrame>
        <p:nvGraphicFramePr>
          <p:cNvPr id="1173809" name="Group 305"/>
          <p:cNvGraphicFramePr>
            <a:graphicFrameLocks noGrp="1"/>
          </p:cNvGraphicFramePr>
          <p:nvPr>
            <p:extLst>
              <p:ext uri="{D42A27DB-BD31-4B8C-83A1-F6EECF244321}">
                <p14:modId xmlns:p14="http://schemas.microsoft.com/office/powerpoint/2010/main" val="1252433620"/>
              </p:ext>
            </p:extLst>
          </p:nvPr>
        </p:nvGraphicFramePr>
        <p:xfrm>
          <a:off x="3505200" y="861483"/>
          <a:ext cx="5162549" cy="5212080"/>
        </p:xfrm>
        <a:graphic>
          <a:graphicData uri="http://schemas.openxmlformats.org/drawingml/2006/table">
            <a:tbl>
              <a:tblPr/>
              <a:tblGrid>
                <a:gridCol w="1423189"/>
                <a:gridCol w="775545"/>
                <a:gridCol w="2963815"/>
              </a:tblGrid>
              <a:tr h="532818">
                <a:tc>
                  <a:txBody>
                    <a:bodyPr/>
                    <a:lstStyle/>
                    <a:p>
                      <a:pPr marL="0" marR="0" lvl="0" indent="0" algn="ctr"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Management</a:t>
                      </a:r>
                    </a:p>
                    <a:p>
                      <a:pPr marL="0" marR="0" lvl="0" indent="0" algn="ctr"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Principles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Elements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465249">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Planning </a:t>
                      </a:r>
                    </a:p>
                  </a:txBody>
                  <a:tcPr horzOverflow="overflow">
                    <a:lnL>
                      <a:noFill/>
                    </a:lnL>
                    <a:lnR>
                      <a:noFill/>
                    </a:lnR>
                    <a:lnT w="12700" cap="flat" cmpd="sng" algn="ctr">
                      <a:solidFill>
                        <a:schemeClr val="fo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fo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Employee Participation</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Process Safety Information (PSI)</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Hazards Analysis (HA)</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Pre-Startup Safety Review</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Emergency Planning and Response</a:t>
                      </a:r>
                    </a:p>
                  </a:txBody>
                  <a:tcPr horzOverflow="overflow">
                    <a:lnL>
                      <a:noFill/>
                    </a:lnL>
                    <a:lnR>
                      <a:noFill/>
                    </a:lnR>
                    <a:lnT w="12700" cap="flat" cmpd="sng" algn="ctr">
                      <a:solidFill>
                        <a:schemeClr val="folHlink"/>
                      </a:solidFill>
                      <a:prstDash val="solid"/>
                      <a:round/>
                      <a:headEnd type="none" w="med" len="med"/>
                      <a:tailEnd type="none" w="med" len="med"/>
                    </a:lnT>
                    <a:lnB>
                      <a:noFill/>
                    </a:lnB>
                    <a:lnTlToBr>
                      <a:noFill/>
                    </a:lnTlToBr>
                    <a:lnBlToTr>
                      <a:noFill/>
                    </a:lnBlToTr>
                    <a:noFill/>
                  </a:tcPr>
                </a:tc>
              </a:tr>
              <a:tr h="289575">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776061">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smtClean="0">
                          <a:ln>
                            <a:noFill/>
                          </a:ln>
                          <a:solidFill>
                            <a:schemeClr val="tx1"/>
                          </a:solidFill>
                          <a:effectLst/>
                          <a:latin typeface="Arial" charset="0"/>
                          <a:cs typeface="Arial" charset="0"/>
                        </a:rPr>
                        <a:t>Organizing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Operating Procedures</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Safe Work Practices</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Training</a:t>
                      </a:r>
                    </a:p>
                  </a:txBody>
                  <a:tcPr horzOverflow="overflow">
                    <a:lnL>
                      <a:noFill/>
                    </a:lnL>
                    <a:lnR>
                      <a:noFill/>
                    </a:lnR>
                    <a:lnT>
                      <a:noFill/>
                    </a:lnT>
                    <a:lnB>
                      <a:noFill/>
                    </a:lnB>
                    <a:lnTlToBr>
                      <a:noFill/>
                    </a:lnTlToBr>
                    <a:lnBlToTr>
                      <a:noFill/>
                    </a:lnBlToTr>
                    <a:noFill/>
                  </a:tcPr>
                </a:tc>
              </a:tr>
              <a:tr h="289575">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776061">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smtClean="0">
                          <a:ln>
                            <a:noFill/>
                          </a:ln>
                          <a:solidFill>
                            <a:schemeClr val="tx1"/>
                          </a:solidFill>
                          <a:effectLst/>
                          <a:latin typeface="Arial" charset="0"/>
                          <a:cs typeface="Arial" charset="0"/>
                        </a:rPr>
                        <a:t>Implementing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Contractor Safety</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Mechanical Integrity</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Management of Change</a:t>
                      </a:r>
                    </a:p>
                  </a:txBody>
                  <a:tcPr horzOverflow="overflow">
                    <a:lnL>
                      <a:noFill/>
                    </a:lnL>
                    <a:lnR>
                      <a:noFill/>
                    </a:lnR>
                    <a:lnT>
                      <a:noFill/>
                    </a:lnT>
                    <a:lnB>
                      <a:noFill/>
                    </a:lnB>
                    <a:lnTlToBr>
                      <a:noFill/>
                    </a:lnTlToBr>
                    <a:lnBlToTr>
                      <a:noFill/>
                    </a:lnBlToTr>
                    <a:noFill/>
                  </a:tcPr>
                </a:tc>
              </a:tr>
              <a:tr h="289575">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532818">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smtClean="0">
                          <a:ln>
                            <a:noFill/>
                          </a:ln>
                          <a:solidFill>
                            <a:schemeClr val="tx1"/>
                          </a:solidFill>
                          <a:effectLst/>
                          <a:latin typeface="Arial" charset="0"/>
                          <a:cs typeface="Arial" charset="0"/>
                        </a:rPr>
                        <a:t>Evaluating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Incident Investigation </a:t>
                      </a:r>
                    </a:p>
                    <a:p>
                      <a:pPr marL="0" marR="0" lvl="0" indent="0" algn="l" defTabSz="914400" rtl="0" eaLnBrk="0" fontAlgn="base" latinLnBrk="0" hangingPunct="0">
                        <a:lnSpc>
                          <a:spcPct val="100000"/>
                        </a:lnSpc>
                        <a:spcBef>
                          <a:spcPct val="20000"/>
                        </a:spcBef>
                        <a:spcAft>
                          <a:spcPct val="0"/>
                        </a:spcAft>
                        <a:buClr>
                          <a:srgbClr val="969696"/>
                        </a:buClr>
                        <a:buSzPct val="80000"/>
                        <a:buFontTx/>
                        <a:buNone/>
                        <a:tabLst/>
                      </a:pPr>
                      <a:r>
                        <a:rPr kumimoji="0" lang="en-US" sz="1400" b="1" i="0" u="none" strike="noStrike" cap="none" normalizeH="0" baseline="0" dirty="0" smtClean="0">
                          <a:ln>
                            <a:noFill/>
                          </a:ln>
                          <a:solidFill>
                            <a:schemeClr val="tx1"/>
                          </a:solidFill>
                          <a:effectLst/>
                          <a:latin typeface="Arial" charset="0"/>
                          <a:cs typeface="Arial" charset="0"/>
                        </a:rPr>
                        <a:t>Compliance Audits</a:t>
                      </a:r>
                    </a:p>
                  </a:txBody>
                  <a:tcP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69342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SEMP (1988-2010)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1994 rule making started and concept embraced by OOC and API</a:t>
            </a:r>
          </a:p>
          <a:p>
            <a:pPr lvl="1"/>
            <a:r>
              <a:rPr lang="en-US" dirty="0" smtClean="0"/>
              <a:t>Training workshops</a:t>
            </a:r>
          </a:p>
          <a:p>
            <a:pPr lvl="1"/>
            <a:r>
              <a:rPr lang="en-US" dirty="0" smtClean="0"/>
              <a:t>Model SEMP developed (DOE funded)</a:t>
            </a:r>
          </a:p>
          <a:p>
            <a:r>
              <a:rPr lang="en-US" dirty="0" smtClean="0"/>
              <a:t>1995 </a:t>
            </a:r>
            <a:r>
              <a:rPr lang="en-US" dirty="0"/>
              <a:t>r</a:t>
            </a:r>
            <a:r>
              <a:rPr lang="en-US" dirty="0" smtClean="0"/>
              <a:t>ule </a:t>
            </a:r>
            <a:r>
              <a:rPr lang="en-US" dirty="0"/>
              <a:t>making stopped and compliance made voluntary</a:t>
            </a:r>
          </a:p>
          <a:p>
            <a:pPr lvl="1"/>
            <a:r>
              <a:rPr lang="en-US" dirty="0" smtClean="0"/>
              <a:t>Contract with America</a:t>
            </a:r>
          </a:p>
          <a:p>
            <a:pPr lvl="1"/>
            <a:r>
              <a:rPr lang="en-US" dirty="0" smtClean="0"/>
              <a:t>Lobbying by small operators</a:t>
            </a:r>
          </a:p>
          <a:p>
            <a:pPr lvl="1"/>
            <a:r>
              <a:rPr lang="en-US" dirty="0" smtClean="0"/>
              <a:t>MMS Regions oppose goal setting</a:t>
            </a:r>
          </a:p>
          <a:p>
            <a:pPr lvl="2"/>
            <a:r>
              <a:rPr lang="en-US" dirty="0" smtClean="0"/>
              <a:t>Want prescribe, approve and inspect culture</a:t>
            </a:r>
          </a:p>
          <a:p>
            <a:r>
              <a:rPr lang="en-US" dirty="0" smtClean="0"/>
              <a:t>Some operators incorporate elements in SMS </a:t>
            </a:r>
          </a:p>
          <a:p>
            <a:pPr marL="0" indent="0">
              <a:buNone/>
            </a:pPr>
            <a:endParaRPr lang="en-US" dirty="0"/>
          </a:p>
        </p:txBody>
      </p:sp>
    </p:spTree>
    <p:extLst>
      <p:ext uri="{BB962C8B-B14F-4D97-AF65-F5344CB8AC3E}">
        <p14:creationId xmlns:p14="http://schemas.microsoft.com/office/powerpoint/2010/main" val="22373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4796454" cy="317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914400"/>
            <a:ext cx="4936067" cy="954107"/>
          </a:xfrm>
          <a:prstGeom prst="rect">
            <a:avLst/>
          </a:prstGeom>
          <a:noFill/>
        </p:spPr>
        <p:txBody>
          <a:bodyPr wrap="square" rtlCol="0">
            <a:spAutoFit/>
          </a:bodyPr>
          <a:lstStyle/>
          <a:p>
            <a:pPr algn="ctr"/>
            <a:r>
              <a:rPr lang="en-US" sz="2800" dirty="0" smtClean="0"/>
              <a:t>Back to Personnel Safety and Compliance Mentality</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758689408"/>
              </p:ext>
            </p:extLst>
          </p:nvPr>
        </p:nvGraphicFramePr>
        <p:xfrm>
          <a:off x="5545667" y="914400"/>
          <a:ext cx="3312582" cy="4626864"/>
        </p:xfrm>
        <a:graphic>
          <a:graphicData uri="http://schemas.openxmlformats.org/drawingml/2006/table">
            <a:tbl>
              <a:tblPr firstRow="1" firstCol="1" bandRow="1"/>
              <a:tblGrid>
                <a:gridCol w="786738"/>
                <a:gridCol w="786738"/>
                <a:gridCol w="786738"/>
                <a:gridCol w="952368"/>
              </a:tblGrid>
              <a:tr h="602674">
                <a:tc>
                  <a:txBody>
                    <a:bodyPr/>
                    <a:lstStyle/>
                    <a:p>
                      <a:pPr marL="0" marR="0">
                        <a:lnSpc>
                          <a:spcPct val="115000"/>
                        </a:lnSpc>
                        <a:spcBef>
                          <a:spcPts val="0"/>
                        </a:spcBef>
                        <a:spcAft>
                          <a:spcPts val="0"/>
                        </a:spcAft>
                      </a:pPr>
                      <a:r>
                        <a:rPr lang="en-US" sz="1200" b="1" dirty="0">
                          <a:effectLst/>
                          <a:latin typeface="Calibri"/>
                          <a:ea typeface="Calibri"/>
                          <a:cs typeface="Times New Roman"/>
                        </a:rPr>
                        <a:t>Year </a:t>
                      </a:r>
                      <a:endParaRPr lang="en-US" sz="800" dirty="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Loss of Well</a:t>
                      </a:r>
                      <a:endParaRPr lang="en-US" sz="8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Control</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Fatalities</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Calibri"/>
                          <a:cs typeface="Times New Roman"/>
                        </a:rPr>
                        <a:t>Explosions</a:t>
                      </a:r>
                      <a:endParaRPr lang="en-US" sz="800" dirty="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1993</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9</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1999</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9</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9</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3</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2003</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3</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7</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8</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11</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1">
                <a:tc>
                  <a:txBody>
                    <a:bodyPr/>
                    <a:lstStyle/>
                    <a:p>
                      <a:pPr marL="0" marR="0">
                        <a:lnSpc>
                          <a:spcPct val="115000"/>
                        </a:lnSpc>
                        <a:spcBef>
                          <a:spcPts val="0"/>
                        </a:spcBef>
                        <a:spcAft>
                          <a:spcPts val="0"/>
                        </a:spcAft>
                      </a:pPr>
                      <a:r>
                        <a:rPr lang="en-US" sz="1200" b="1">
                          <a:effectLst/>
                          <a:latin typeface="Calibri"/>
                          <a:ea typeface="Calibri"/>
                          <a:cs typeface="Times New Roman"/>
                        </a:rPr>
                        <a:t>2009</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6</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8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Calibri"/>
                          <a:cs typeface="Times New Roman"/>
                        </a:rPr>
                        <a:t>+</a:t>
                      </a:r>
                      <a:endParaRPr lang="en-US" sz="800" dirty="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5315465" y="5564832"/>
            <a:ext cx="381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GOM Loss of Well Control, Fatalities, Explosions (BSEE)</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Indicates Explosions no longer reported separately</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942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SEMS (1988-2010)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2006 MMS started promulgating SEMP as a regulation</a:t>
            </a:r>
          </a:p>
          <a:p>
            <a:pPr lvl="1"/>
            <a:r>
              <a:rPr lang="en-US" dirty="0" smtClean="0"/>
              <a:t>OOC: Not needed</a:t>
            </a:r>
          </a:p>
          <a:p>
            <a:r>
              <a:rPr lang="en-US" dirty="0" smtClean="0"/>
              <a:t>2009 MMS identified 4 Elements caused majority of accidents</a:t>
            </a:r>
          </a:p>
          <a:p>
            <a:pPr lvl="1"/>
            <a:r>
              <a:rPr lang="en-US" dirty="0" smtClean="0"/>
              <a:t>Proposed making HA, MOC, OP, MI mandatory</a:t>
            </a:r>
          </a:p>
          <a:p>
            <a:pPr lvl="1"/>
            <a:r>
              <a:rPr lang="en-US" dirty="0" smtClean="0"/>
              <a:t>OOC: Not needed but if you insist make it all mandatory</a:t>
            </a:r>
          </a:p>
          <a:p>
            <a:r>
              <a:rPr lang="en-US" dirty="0" smtClean="0"/>
              <a:t>2010 final rule prepared and ready for promulgation</a:t>
            </a:r>
            <a:endParaRPr lang="en-US" dirty="0"/>
          </a:p>
        </p:txBody>
      </p:sp>
    </p:spTree>
    <p:extLst>
      <p:ext uri="{BB962C8B-B14F-4D97-AF65-F5344CB8AC3E}">
        <p14:creationId xmlns:p14="http://schemas.microsoft.com/office/powerpoint/2010/main" val="20362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solidFill>
                  <a:srgbClr val="FF0000"/>
                </a:solidFill>
              </a:rPr>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457200" y="685800"/>
            <a:ext cx="8229600" cy="1143000"/>
          </a:xfrm>
        </p:spPr>
        <p:txBody>
          <a:bodyPr>
            <a:normAutofit/>
          </a:bodyPr>
          <a:lstStyle/>
          <a:p>
            <a:pPr eaLnBrk="1" hangingPunct="1"/>
            <a:r>
              <a:rPr lang="en-US" sz="2800" b="1" dirty="0" smtClean="0"/>
              <a:t>Macondo Blowout</a:t>
            </a:r>
            <a:br>
              <a:rPr lang="en-US" sz="2800" b="1" dirty="0" smtClean="0"/>
            </a:br>
            <a:r>
              <a:rPr lang="en-US" sz="2800" b="1" dirty="0" smtClean="0"/>
              <a:t>20 April 2010</a:t>
            </a:r>
          </a:p>
        </p:txBody>
      </p:sp>
      <p:sp>
        <p:nvSpPr>
          <p:cNvPr id="7171" name="Rectangle 3"/>
          <p:cNvSpPr>
            <a:spLocks noGrp="1"/>
          </p:cNvSpPr>
          <p:nvPr>
            <p:ph idx="4294967295"/>
          </p:nvPr>
        </p:nvSpPr>
        <p:spPr>
          <a:xfrm>
            <a:off x="228600" y="1828800"/>
            <a:ext cx="3111500" cy="4525963"/>
          </a:xfrm>
        </p:spPr>
        <p:txBody>
          <a:bodyPr>
            <a:normAutofit/>
          </a:bodyPr>
          <a:lstStyle/>
          <a:p>
            <a:pPr eaLnBrk="1" hangingPunct="1">
              <a:lnSpc>
                <a:spcPct val="80000"/>
              </a:lnSpc>
            </a:pPr>
            <a:r>
              <a:rPr lang="en-US" sz="2000" dirty="0" smtClean="0"/>
              <a:t>11 Deaths</a:t>
            </a:r>
          </a:p>
          <a:p>
            <a:pPr eaLnBrk="1" hangingPunct="1">
              <a:lnSpc>
                <a:spcPct val="80000"/>
              </a:lnSpc>
            </a:pPr>
            <a:r>
              <a:rPr lang="en-US" sz="2000" dirty="0" smtClean="0"/>
              <a:t>Worst oil pollution in US history</a:t>
            </a:r>
          </a:p>
          <a:p>
            <a:pPr eaLnBrk="1" hangingPunct="1">
              <a:lnSpc>
                <a:spcPct val="80000"/>
              </a:lnSpc>
            </a:pPr>
            <a:r>
              <a:rPr lang="en-US" sz="2000" dirty="0" smtClean="0"/>
              <a:t>Causes:</a:t>
            </a:r>
          </a:p>
          <a:p>
            <a:pPr lvl="1">
              <a:lnSpc>
                <a:spcPct val="80000"/>
              </a:lnSpc>
            </a:pPr>
            <a:r>
              <a:rPr lang="en-US" sz="2000" dirty="0" smtClean="0"/>
              <a:t>Misinterpretation of cement test</a:t>
            </a:r>
          </a:p>
          <a:p>
            <a:pPr lvl="1">
              <a:lnSpc>
                <a:spcPct val="80000"/>
              </a:lnSpc>
            </a:pPr>
            <a:r>
              <a:rPr lang="en-US" sz="2000" dirty="0" smtClean="0"/>
              <a:t>Failure to monitor flow in and out of well</a:t>
            </a:r>
          </a:p>
          <a:p>
            <a:pPr lvl="1">
              <a:lnSpc>
                <a:spcPct val="80000"/>
              </a:lnSpc>
            </a:pPr>
            <a:r>
              <a:rPr lang="en-US" sz="2000" dirty="0" smtClean="0"/>
              <a:t>Slow response to activate rams</a:t>
            </a:r>
          </a:p>
          <a:p>
            <a:pPr lvl="1">
              <a:lnSpc>
                <a:spcPct val="80000"/>
              </a:lnSpc>
            </a:pPr>
            <a:r>
              <a:rPr lang="en-US" sz="2000" dirty="0" smtClean="0"/>
              <a:t>Testing of BOP</a:t>
            </a:r>
            <a:br>
              <a:rPr lang="en-US" sz="2000" dirty="0" smtClean="0"/>
            </a:br>
            <a:endParaRPr lang="en-US" sz="2000" dirty="0" smtClean="0"/>
          </a:p>
          <a:p>
            <a:pPr eaLnBrk="1" hangingPunct="1">
              <a:lnSpc>
                <a:spcPct val="80000"/>
              </a:lnSpc>
              <a:buFontTx/>
              <a:buNone/>
            </a:pPr>
            <a:endParaRPr lang="en-US" sz="2000" i="1" dirty="0" smtClean="0"/>
          </a:p>
        </p:txBody>
      </p:sp>
      <p:pic>
        <p:nvPicPr>
          <p:cNvPr id="7172" name="Picture 5" descr="alg_oil_rig_explosion"/>
          <p:cNvPicPr>
            <a:picLocks noChangeAspect="1" noChangeArrowheads="1"/>
          </p:cNvPicPr>
          <p:nvPr/>
        </p:nvPicPr>
        <p:blipFill>
          <a:blip r:embed="rId2" cstate="print"/>
          <a:srcRect t="14206"/>
          <a:stretch>
            <a:fillRect/>
          </a:stretch>
        </p:blipFill>
        <p:spPr bwMode="auto">
          <a:xfrm>
            <a:off x="3791862" y="1981200"/>
            <a:ext cx="5123538" cy="3300413"/>
          </a:xfrm>
          <a:prstGeom prst="rect">
            <a:avLst/>
          </a:prstGeom>
          <a:noFill/>
          <a:ln w="9525">
            <a:noFill/>
            <a:miter lim="800000"/>
            <a:headEnd/>
            <a:tailEnd/>
          </a:ln>
        </p:spPr>
      </p:pic>
    </p:spTree>
    <p:extLst>
      <p:ext uri="{BB962C8B-B14F-4D97-AF65-F5344CB8AC3E}">
        <p14:creationId xmlns:p14="http://schemas.microsoft.com/office/powerpoint/2010/main" val="421903435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30-Day Interim Report</a:t>
            </a:r>
            <a:endParaRPr lang="en-US" dirty="0"/>
          </a:p>
        </p:txBody>
      </p:sp>
      <p:sp>
        <p:nvSpPr>
          <p:cNvPr id="3" name="Content Placeholder 2"/>
          <p:cNvSpPr>
            <a:spLocks noGrp="1"/>
          </p:cNvSpPr>
          <p:nvPr>
            <p:ph idx="1"/>
          </p:nvPr>
        </p:nvSpPr>
        <p:spPr/>
        <p:txBody>
          <a:bodyPr>
            <a:normAutofit lnSpcReduction="10000"/>
          </a:bodyPr>
          <a:lstStyle/>
          <a:p>
            <a:r>
              <a:rPr lang="en-US" dirty="0" smtClean="0"/>
              <a:t>April 30 Secretary of Interior charge by President to report on actions to improve safety</a:t>
            </a:r>
          </a:p>
          <a:p>
            <a:r>
              <a:rPr lang="en-US" dirty="0" smtClean="0"/>
              <a:t>IADC and API Joint Industry Task Force</a:t>
            </a:r>
          </a:p>
          <a:p>
            <a:pPr lvl="1"/>
            <a:r>
              <a:rPr lang="en-US" dirty="0" smtClean="0"/>
              <a:t>Technical, operational and regulatory</a:t>
            </a:r>
          </a:p>
          <a:p>
            <a:pPr lvl="1"/>
            <a:r>
              <a:rPr lang="en-US" dirty="0" smtClean="0"/>
              <a:t>Most adopted in Interim Report</a:t>
            </a:r>
          </a:p>
          <a:p>
            <a:pPr lvl="1"/>
            <a:r>
              <a:rPr lang="en-US" dirty="0" smtClean="0"/>
              <a:t>Most adopted by regulation</a:t>
            </a:r>
          </a:p>
          <a:p>
            <a:r>
              <a:rPr lang="en-US" dirty="0" smtClean="0"/>
              <a:t>Even before we knew the precise cause we knew what needed to be done</a:t>
            </a:r>
          </a:p>
          <a:p>
            <a:endParaRPr lang="en-US" dirty="0"/>
          </a:p>
        </p:txBody>
      </p:sp>
    </p:spTree>
    <p:extLst>
      <p:ext uri="{BB962C8B-B14F-4D97-AF65-F5344CB8AC3E}">
        <p14:creationId xmlns:p14="http://schemas.microsoft.com/office/powerpoint/2010/main" val="2059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t>Public Reaction (2010-Present)</a:t>
            </a:r>
            <a:endParaRPr lang="en-US" sz="3200" dirty="0"/>
          </a:p>
        </p:txBody>
      </p:sp>
      <p:sp>
        <p:nvSpPr>
          <p:cNvPr id="3" name="Content Placeholder 2"/>
          <p:cNvSpPr>
            <a:spLocks noGrp="1"/>
          </p:cNvSpPr>
          <p:nvPr>
            <p:ph idx="1"/>
          </p:nvPr>
        </p:nvSpPr>
        <p:spPr>
          <a:xfrm>
            <a:off x="457200" y="1752600"/>
            <a:ext cx="8229600" cy="4953000"/>
          </a:xfrm>
        </p:spPr>
        <p:txBody>
          <a:bodyPr>
            <a:normAutofit/>
          </a:bodyPr>
          <a:lstStyle/>
          <a:p>
            <a:r>
              <a:rPr lang="en-US" sz="2400" dirty="0"/>
              <a:t>New rules for well drilling, cementing and design and testing of blowout </a:t>
            </a:r>
            <a:r>
              <a:rPr lang="en-US" sz="2400" dirty="0" smtClean="0"/>
              <a:t>preventers</a:t>
            </a:r>
          </a:p>
          <a:p>
            <a:r>
              <a:rPr lang="en-US" sz="2400" dirty="0" smtClean="0"/>
              <a:t>SEMS mandatory</a:t>
            </a:r>
          </a:p>
          <a:p>
            <a:pPr lvl="1"/>
            <a:r>
              <a:rPr lang="en-US" sz="2400" dirty="0" smtClean="0"/>
              <a:t>Industry blamed for rejecting SEMS</a:t>
            </a:r>
          </a:p>
          <a:p>
            <a:r>
              <a:rPr lang="en-US" sz="2400" dirty="0" smtClean="0"/>
              <a:t>A call for major change in the industry’s “Culture of Safety”</a:t>
            </a:r>
          </a:p>
          <a:p>
            <a:r>
              <a:rPr lang="en-US" sz="2400" dirty="0" smtClean="0"/>
              <a:t>BSEE and industry beginning to focus on Safety Culture in Operations</a:t>
            </a:r>
          </a:p>
          <a:p>
            <a:pPr lvl="1"/>
            <a:r>
              <a:rPr lang="en-US" sz="2400" dirty="0"/>
              <a:t>Formation of the Center for Offshore </a:t>
            </a:r>
            <a:r>
              <a:rPr lang="en-US" sz="2400" dirty="0" smtClean="0"/>
              <a:t>Safety</a:t>
            </a:r>
          </a:p>
          <a:p>
            <a:pPr lvl="1"/>
            <a:r>
              <a:rPr lang="en-US" sz="2400" dirty="0" smtClean="0"/>
              <a:t>Formation of the Offshore Energy Safety Institute</a:t>
            </a:r>
            <a:endParaRPr lang="en-US" sz="2400" dirty="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5400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003232" cy="1143000"/>
          </a:xfrm>
        </p:spPr>
        <p:txBody>
          <a:bodyPr>
            <a:normAutofit/>
          </a:bodyPr>
          <a:lstStyle/>
          <a:p>
            <a:pPr algn="ctr"/>
            <a:r>
              <a:rPr lang="en-US" sz="3600" dirty="0" smtClean="0">
                <a:solidFill>
                  <a:schemeClr val="tx1"/>
                </a:solidFill>
              </a:rPr>
              <a:t>Culture of Safety</a:t>
            </a:r>
            <a:endParaRPr lang="en-US" sz="3600" dirty="0">
              <a:solidFill>
                <a:schemeClr val="tx1"/>
              </a:solidFill>
            </a:endParaRPr>
          </a:p>
        </p:txBody>
      </p:sp>
      <p:sp>
        <p:nvSpPr>
          <p:cNvPr id="8" name="Content Placeholder 7"/>
          <p:cNvSpPr>
            <a:spLocks noGrp="1"/>
          </p:cNvSpPr>
          <p:nvPr>
            <p:ph idx="1"/>
          </p:nvPr>
        </p:nvSpPr>
        <p:spPr/>
        <p:txBody>
          <a:bodyPr>
            <a:normAutofit fontScale="85000" lnSpcReduction="10000"/>
          </a:bodyPr>
          <a:lstStyle/>
          <a:p>
            <a:r>
              <a:rPr lang="en-US" dirty="0"/>
              <a:t>From an organizational perspective there must be:</a:t>
            </a:r>
          </a:p>
          <a:p>
            <a:pPr lvl="1"/>
            <a:r>
              <a:rPr lang="en-US" dirty="0">
                <a:solidFill>
                  <a:srgbClr val="FF0000"/>
                </a:solidFill>
              </a:rPr>
              <a:t>Mechanisms </a:t>
            </a:r>
            <a:r>
              <a:rPr lang="en-US" dirty="0"/>
              <a:t>Establishing Structure  and Control - specify what is needed and check that it is being done</a:t>
            </a:r>
          </a:p>
          <a:p>
            <a:pPr lvl="1"/>
            <a:r>
              <a:rPr lang="en-US" dirty="0">
                <a:solidFill>
                  <a:srgbClr val="FF0000"/>
                </a:solidFill>
              </a:rPr>
              <a:t>Actions </a:t>
            </a:r>
            <a:r>
              <a:rPr lang="en-US" dirty="0"/>
              <a:t>Establishing Safety Norms  - encourage the application of Safety Culture traits</a:t>
            </a:r>
          </a:p>
          <a:p>
            <a:pPr marL="457200" lvl="1" indent="0">
              <a:buNone/>
            </a:pPr>
            <a:endParaRPr lang="en-US" sz="1000" dirty="0"/>
          </a:p>
          <a:p>
            <a:r>
              <a:rPr lang="en-US" dirty="0"/>
              <a:t>From an individual perspective there must be:</a:t>
            </a:r>
          </a:p>
          <a:p>
            <a:pPr lvl="1"/>
            <a:r>
              <a:rPr lang="en-US" dirty="0">
                <a:solidFill>
                  <a:srgbClr val="FF0000"/>
                </a:solidFill>
              </a:rPr>
              <a:t>Mechanisms</a:t>
            </a:r>
            <a:r>
              <a:rPr lang="en-US" dirty="0">
                <a:solidFill>
                  <a:schemeClr val="bg1"/>
                </a:solidFill>
              </a:rPr>
              <a:t> </a:t>
            </a:r>
            <a:r>
              <a:rPr lang="en-US" dirty="0"/>
              <a:t>Establishing Competency – knowledge of the structure, control  and norms, and ability to perform</a:t>
            </a:r>
          </a:p>
          <a:p>
            <a:pPr lvl="1"/>
            <a:r>
              <a:rPr lang="en-US" dirty="0">
                <a:solidFill>
                  <a:srgbClr val="FF0000"/>
                </a:solidFill>
              </a:rPr>
              <a:t>Actions</a:t>
            </a:r>
            <a:r>
              <a:rPr lang="en-US" dirty="0"/>
              <a:t> Establishing Motivation  - showing that individuals actually act in accordance with behavioral norms</a:t>
            </a:r>
          </a:p>
          <a:p>
            <a:endParaRPr lang="en-US" b="1" dirty="0"/>
          </a:p>
        </p:txBody>
      </p:sp>
    </p:spTree>
    <p:extLst>
      <p:ext uri="{BB962C8B-B14F-4D97-AF65-F5344CB8AC3E}">
        <p14:creationId xmlns:p14="http://schemas.microsoft.com/office/powerpoint/2010/main" val="199478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003232" cy="1503040"/>
          </a:xfrm>
        </p:spPr>
        <p:txBody>
          <a:bodyPr/>
          <a:lstStyle/>
          <a:p>
            <a:pPr algn="ctr"/>
            <a:r>
              <a:rPr lang="en-US" sz="3600" dirty="0" smtClean="0">
                <a:solidFill>
                  <a:schemeClr val="tx1"/>
                </a:solidFill>
              </a:rPr>
              <a:t>SEMS and Safety Culture</a:t>
            </a:r>
            <a:endParaRPr lang="en-US" sz="3600" dirty="0">
              <a:solidFill>
                <a:schemeClr val="tx1"/>
              </a:solidFill>
            </a:endParaRPr>
          </a:p>
        </p:txBody>
      </p:sp>
      <p:sp>
        <p:nvSpPr>
          <p:cNvPr id="8" name="Content Placeholder 7"/>
          <p:cNvSpPr>
            <a:spLocks noGrp="1"/>
          </p:cNvSpPr>
          <p:nvPr>
            <p:ph idx="1"/>
          </p:nvPr>
        </p:nvSpPr>
        <p:spPr>
          <a:xfrm>
            <a:off x="457200" y="1844824"/>
            <a:ext cx="8229600" cy="4896544"/>
          </a:xfrm>
        </p:spPr>
        <p:txBody>
          <a:bodyPr>
            <a:normAutofit/>
          </a:bodyPr>
          <a:lstStyle/>
          <a:p>
            <a:r>
              <a:rPr lang="en-US" sz="2400" dirty="0"/>
              <a:t>A properly functioning SEMS addresses the  “</a:t>
            </a:r>
            <a:r>
              <a:rPr lang="en-US" sz="2400" dirty="0">
                <a:solidFill>
                  <a:srgbClr val="FF0000"/>
                </a:solidFill>
              </a:rPr>
              <a:t>mechanism</a:t>
            </a:r>
            <a:r>
              <a:rPr lang="en-US" sz="2400" dirty="0"/>
              <a:t>” elements necessary to create a culture of safety</a:t>
            </a:r>
          </a:p>
          <a:p>
            <a:pPr lvl="1"/>
            <a:r>
              <a:rPr lang="en-US" sz="2400" dirty="0"/>
              <a:t>Organization – a structure and system of controls </a:t>
            </a:r>
          </a:p>
          <a:p>
            <a:pPr lvl="1"/>
            <a:r>
              <a:rPr lang="en-US" sz="2400" dirty="0"/>
              <a:t>Individual – training and </a:t>
            </a:r>
            <a:r>
              <a:rPr lang="en-US" sz="2400" dirty="0" smtClean="0"/>
              <a:t>competency</a:t>
            </a:r>
            <a:endParaRPr lang="en-US" sz="2400" dirty="0"/>
          </a:p>
          <a:p>
            <a:r>
              <a:rPr lang="en-US" sz="2400" dirty="0"/>
              <a:t>SEMS does not address the “</a:t>
            </a:r>
            <a:r>
              <a:rPr lang="en-US" sz="2400" dirty="0">
                <a:solidFill>
                  <a:srgbClr val="FF0000"/>
                </a:solidFill>
              </a:rPr>
              <a:t>action</a:t>
            </a:r>
            <a:r>
              <a:rPr lang="en-US" sz="2400" dirty="0"/>
              <a:t>” elements</a:t>
            </a:r>
          </a:p>
          <a:p>
            <a:pPr lvl="1"/>
            <a:r>
              <a:rPr lang="en-US" sz="2400" dirty="0"/>
              <a:t>Organization – actions establishing behavioral norms</a:t>
            </a:r>
          </a:p>
          <a:p>
            <a:pPr lvl="1"/>
            <a:r>
              <a:rPr lang="en-US" sz="2400" dirty="0"/>
              <a:t>Individual – actions proving </a:t>
            </a:r>
            <a:r>
              <a:rPr lang="en-US" sz="2400" dirty="0" smtClean="0"/>
              <a:t>motivation</a:t>
            </a:r>
            <a:endParaRPr lang="en-US" sz="2400" dirty="0"/>
          </a:p>
          <a:p>
            <a:r>
              <a:rPr lang="en-US" sz="2400" dirty="0"/>
              <a:t>SEMS is a “necessary” but not “sufficient” element in creating a culture of safety</a:t>
            </a:r>
          </a:p>
          <a:p>
            <a:endParaRPr lang="en-US" sz="2400" b="1" dirty="0"/>
          </a:p>
        </p:txBody>
      </p:sp>
    </p:spTree>
    <p:extLst>
      <p:ext uri="{BB962C8B-B14F-4D97-AF65-F5344CB8AC3E}">
        <p14:creationId xmlns:p14="http://schemas.microsoft.com/office/powerpoint/2010/main" val="26692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Safety Awareness</a:t>
            </a:r>
          </a:p>
          <a:p>
            <a:pPr lvl="1"/>
            <a:r>
              <a:rPr lang="en-US" dirty="0" smtClean="0"/>
              <a:t>No one wants to risk his life</a:t>
            </a:r>
          </a:p>
          <a:p>
            <a:pPr lvl="1"/>
            <a:r>
              <a:rPr lang="en-US" dirty="0" smtClean="0"/>
              <a:t>No one wants to cause the death of others</a:t>
            </a:r>
          </a:p>
          <a:p>
            <a:pPr lvl="1"/>
            <a:r>
              <a:rPr lang="en-US" dirty="0" smtClean="0"/>
              <a:t>No one wants to injure others</a:t>
            </a:r>
          </a:p>
          <a:p>
            <a:pPr lvl="1"/>
            <a:r>
              <a:rPr lang="en-US" dirty="0" smtClean="0"/>
              <a:t>No one wants to destroy the environment</a:t>
            </a:r>
          </a:p>
          <a:p>
            <a:r>
              <a:rPr lang="en-US" dirty="0" smtClean="0"/>
              <a:t>Awareness of what to do and what is possible changes with time</a:t>
            </a:r>
          </a:p>
          <a:p>
            <a:pPr lvl="1"/>
            <a:r>
              <a:rPr lang="en-US" dirty="0" smtClean="0"/>
              <a:t>Slow improvement</a:t>
            </a:r>
          </a:p>
          <a:p>
            <a:pPr lvl="1"/>
            <a:r>
              <a:rPr lang="en-US" dirty="0" smtClean="0"/>
              <a:t>Major advances after accidents</a:t>
            </a:r>
          </a:p>
          <a:p>
            <a:pPr lvl="1"/>
            <a:r>
              <a:rPr lang="en-US" dirty="0" smtClean="0"/>
              <a:t>Threat of regulations</a:t>
            </a:r>
          </a:p>
        </p:txBody>
      </p:sp>
    </p:spTree>
    <p:extLst>
      <p:ext uri="{BB962C8B-B14F-4D97-AF65-F5344CB8AC3E}">
        <p14:creationId xmlns:p14="http://schemas.microsoft.com/office/powerpoint/2010/main" val="8718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for Offshore Safety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Guidelines and Protocols for</a:t>
            </a:r>
          </a:p>
          <a:p>
            <a:pPr lvl="1"/>
            <a:r>
              <a:rPr lang="en-US" dirty="0" smtClean="0"/>
              <a:t>Auditing SEMS </a:t>
            </a:r>
          </a:p>
          <a:p>
            <a:pPr lvl="1"/>
            <a:r>
              <a:rPr lang="en-US" dirty="0" smtClean="0"/>
              <a:t>Certifying SEMS auditors</a:t>
            </a:r>
          </a:p>
          <a:p>
            <a:pPr lvl="1"/>
            <a:r>
              <a:rPr lang="en-US" dirty="0" smtClean="0"/>
              <a:t>Instructing supervisors and executives on field visits</a:t>
            </a:r>
          </a:p>
          <a:p>
            <a:r>
              <a:rPr lang="en-US" dirty="0" smtClean="0"/>
              <a:t>Clearing house for sharing information</a:t>
            </a:r>
          </a:p>
          <a:p>
            <a:r>
              <a:rPr lang="en-US" dirty="0" smtClean="0"/>
              <a:t>Problems</a:t>
            </a:r>
          </a:p>
          <a:p>
            <a:pPr lvl="1"/>
            <a:r>
              <a:rPr lang="en-US" dirty="0" smtClean="0"/>
              <a:t>Independent but organized by API</a:t>
            </a:r>
          </a:p>
          <a:p>
            <a:pPr lvl="1"/>
            <a:r>
              <a:rPr lang="en-US" dirty="0" smtClean="0"/>
              <a:t>Not seem by outsiders as independent of API lobbying</a:t>
            </a:r>
          </a:p>
          <a:p>
            <a:pPr lvl="1"/>
            <a:r>
              <a:rPr lang="en-US" dirty="0" smtClean="0"/>
              <a:t>Dues structure makes membership problematic for all but large operators and contractors </a:t>
            </a:r>
          </a:p>
        </p:txBody>
      </p:sp>
    </p:spTree>
    <p:extLst>
      <p:ext uri="{BB962C8B-B14F-4D97-AF65-F5344CB8AC3E}">
        <p14:creationId xmlns:p14="http://schemas.microsoft.com/office/powerpoint/2010/main" val="19313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Offshore Energy Safety Institute</a:t>
            </a:r>
            <a:endParaRPr lang="en-US" dirty="0"/>
          </a:p>
        </p:txBody>
      </p:sp>
      <p:sp>
        <p:nvSpPr>
          <p:cNvPr id="3" name="Content Placeholder 2"/>
          <p:cNvSpPr>
            <a:spLocks noGrp="1"/>
          </p:cNvSpPr>
          <p:nvPr>
            <p:ph idx="1"/>
          </p:nvPr>
        </p:nvSpPr>
        <p:spPr/>
        <p:txBody>
          <a:bodyPr>
            <a:normAutofit fontScale="92500" lnSpcReduction="20000"/>
          </a:bodyPr>
          <a:lstStyle/>
          <a:p>
            <a:r>
              <a:rPr lang="en-US" dirty="0"/>
              <a:t>Organized and funded (in part) by BSEE</a:t>
            </a:r>
          </a:p>
          <a:p>
            <a:r>
              <a:rPr lang="en-US" dirty="0"/>
              <a:t>Partnership of Texas A&amp;M, University of Texas and University of </a:t>
            </a:r>
            <a:r>
              <a:rPr lang="en-US" dirty="0" smtClean="0"/>
              <a:t>Houston</a:t>
            </a:r>
          </a:p>
          <a:p>
            <a:r>
              <a:rPr lang="en-US" dirty="0" smtClean="0"/>
              <a:t>Mission:</a:t>
            </a:r>
          </a:p>
          <a:p>
            <a:pPr lvl="1"/>
            <a:r>
              <a:rPr lang="en-US" dirty="0" smtClean="0"/>
              <a:t>Provide forum </a:t>
            </a:r>
            <a:r>
              <a:rPr lang="en-US" dirty="0"/>
              <a:t>for dialogue, shared learning and cooperative research among academia, government, industry and </a:t>
            </a:r>
            <a:r>
              <a:rPr lang="en-US" dirty="0" smtClean="0"/>
              <a:t>NGOs</a:t>
            </a:r>
          </a:p>
          <a:p>
            <a:pPr lvl="1"/>
            <a:r>
              <a:rPr lang="en-US" dirty="0" smtClean="0"/>
              <a:t>Gather data and inform </a:t>
            </a:r>
            <a:r>
              <a:rPr lang="en-US" dirty="0"/>
              <a:t>BSEE on technological and other developments within the offshore </a:t>
            </a:r>
            <a:r>
              <a:rPr lang="en-US" dirty="0" smtClean="0"/>
              <a:t>industry</a:t>
            </a:r>
          </a:p>
          <a:p>
            <a:pPr lvl="1"/>
            <a:r>
              <a:rPr lang="en-US" dirty="0"/>
              <a:t>P</a:t>
            </a:r>
            <a:r>
              <a:rPr lang="en-US" dirty="0" smtClean="0"/>
              <a:t>rovide technological education </a:t>
            </a:r>
            <a:r>
              <a:rPr lang="en-US" dirty="0"/>
              <a:t>and training of BSEE and BOEM employees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037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solidFill>
                  <a:srgbClr val="FF0000"/>
                </a:solidFill>
              </a:rPr>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Since 1964</a:t>
            </a:r>
            <a:endParaRPr lang="en-US" dirty="0"/>
          </a:p>
        </p:txBody>
      </p:sp>
      <p:sp>
        <p:nvSpPr>
          <p:cNvPr id="3" name="Content Placeholder 2"/>
          <p:cNvSpPr>
            <a:spLocks noGrp="1"/>
          </p:cNvSpPr>
          <p:nvPr>
            <p:ph idx="1"/>
          </p:nvPr>
        </p:nvSpPr>
        <p:spPr/>
        <p:txBody>
          <a:bodyPr/>
          <a:lstStyle/>
          <a:p>
            <a:r>
              <a:rPr lang="en-US" dirty="0" smtClean="0"/>
              <a:t>Standards for equipment and system design</a:t>
            </a:r>
          </a:p>
          <a:p>
            <a:r>
              <a:rPr lang="en-US" dirty="0" smtClean="0"/>
              <a:t>Focus on personnel safety</a:t>
            </a:r>
          </a:p>
          <a:p>
            <a:r>
              <a:rPr lang="en-US" dirty="0" smtClean="0"/>
              <a:t>Safety Management Systems</a:t>
            </a:r>
          </a:p>
          <a:p>
            <a:r>
              <a:rPr lang="en-US" dirty="0" smtClean="0"/>
              <a:t>Human Factors and Safety Culture</a:t>
            </a:r>
            <a:endParaRPr lang="en-US" dirty="0"/>
          </a:p>
        </p:txBody>
      </p:sp>
      <p:pic>
        <p:nvPicPr>
          <p:cNvPr id="5" name="table"/>
          <p:cNvPicPr>
            <a:picLocks noChangeAspect="1"/>
          </p:cNvPicPr>
          <p:nvPr/>
        </p:nvPicPr>
        <p:blipFill>
          <a:blip r:embed="rId2"/>
          <a:stretch>
            <a:fillRect/>
          </a:stretch>
        </p:blipFill>
        <p:spPr>
          <a:xfrm>
            <a:off x="1371600" y="4267200"/>
            <a:ext cx="6096000" cy="1381760"/>
          </a:xfrm>
          <a:prstGeom prst="rect">
            <a:avLst/>
          </a:prstGeom>
        </p:spPr>
      </p:pic>
    </p:spTree>
    <p:extLst>
      <p:ext uri="{BB962C8B-B14F-4D97-AF65-F5344CB8AC3E}">
        <p14:creationId xmlns:p14="http://schemas.microsoft.com/office/powerpoint/2010/main" val="1683943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Things I </a:t>
            </a:r>
            <a:r>
              <a:rPr lang="en-US" dirty="0"/>
              <a:t>W</a:t>
            </a:r>
            <a:r>
              <a:rPr lang="en-US" dirty="0" smtClean="0"/>
              <a:t>orry About</a:t>
            </a:r>
            <a:endParaRPr lang="en-US" dirty="0"/>
          </a:p>
        </p:txBody>
      </p:sp>
      <p:sp>
        <p:nvSpPr>
          <p:cNvPr id="3" name="Content Placeholder 2"/>
          <p:cNvSpPr>
            <a:spLocks noGrp="1"/>
          </p:cNvSpPr>
          <p:nvPr>
            <p:ph idx="1"/>
          </p:nvPr>
        </p:nvSpPr>
        <p:spPr/>
        <p:txBody>
          <a:bodyPr/>
          <a:lstStyle/>
          <a:p>
            <a:r>
              <a:rPr lang="en-US" dirty="0" smtClean="0"/>
              <a:t>Compliance Attitudes</a:t>
            </a:r>
          </a:p>
          <a:p>
            <a:r>
              <a:rPr lang="en-US" dirty="0"/>
              <a:t>Punish the Bad Guys </a:t>
            </a:r>
            <a:r>
              <a:rPr lang="en-US" dirty="0" smtClean="0"/>
              <a:t>Mentality</a:t>
            </a:r>
          </a:p>
          <a:p>
            <a:r>
              <a:rPr lang="en-US" dirty="0" smtClean="0"/>
              <a:t>SEMS Reality</a:t>
            </a:r>
          </a:p>
          <a:p>
            <a:r>
              <a:rPr lang="en-US" dirty="0" smtClean="0"/>
              <a:t>Safety Culture</a:t>
            </a:r>
          </a:p>
          <a:p>
            <a:r>
              <a:rPr lang="en-US" dirty="0" smtClean="0"/>
              <a:t>Imagining the Impossible</a:t>
            </a:r>
          </a:p>
          <a:p>
            <a:r>
              <a:rPr lang="en-US" dirty="0" smtClean="0"/>
              <a:t>Training the Next Generation</a:t>
            </a:r>
            <a:endParaRPr lang="en-US" dirty="0"/>
          </a:p>
        </p:txBody>
      </p:sp>
    </p:spTree>
    <p:extLst>
      <p:ext uri="{BB962C8B-B14F-4D97-AF65-F5344CB8AC3E}">
        <p14:creationId xmlns:p14="http://schemas.microsoft.com/office/powerpoint/2010/main" val="505481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 Attitudes</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r>
              <a:rPr lang="en-US" sz="2000" dirty="0" smtClean="0"/>
              <a:t>~ 80 independent operators</a:t>
            </a:r>
          </a:p>
          <a:p>
            <a:r>
              <a:rPr lang="en-US" sz="2000" dirty="0" smtClean="0"/>
              <a:t>Many believe safety means complying to regulations and passing inspections</a:t>
            </a:r>
          </a:p>
          <a:p>
            <a:r>
              <a:rPr lang="en-US" sz="2000" dirty="0" smtClean="0"/>
              <a:t>BSEE Regions and Districts want PINC Lists</a:t>
            </a:r>
          </a:p>
          <a:p>
            <a:r>
              <a:rPr lang="en-US" sz="2000" dirty="0" smtClean="0"/>
              <a:t>SEMP/ SEMS meant to be goal setting </a:t>
            </a:r>
          </a:p>
          <a:p>
            <a:pPr lvl="1"/>
            <a:r>
              <a:rPr lang="en-US" sz="2000" dirty="0" smtClean="0"/>
              <a:t>OOC: what paperwork is necessary to pass an inspection</a:t>
            </a:r>
          </a:p>
          <a:p>
            <a:pPr lvl="1"/>
            <a:r>
              <a:rPr lang="en-US" sz="2000" dirty="0" smtClean="0"/>
              <a:t>BSEE: looking for pass/fail</a:t>
            </a:r>
          </a:p>
          <a:p>
            <a:pPr lvl="1"/>
            <a:r>
              <a:rPr lang="en-US" sz="2000" dirty="0"/>
              <a:t>Requires subjective judgement </a:t>
            </a:r>
            <a:r>
              <a:rPr lang="en-US" sz="2000" dirty="0" smtClean="0"/>
              <a:t>to measure effectiveness</a:t>
            </a:r>
          </a:p>
          <a:p>
            <a:r>
              <a:rPr lang="en-US" sz="2000" dirty="0" smtClean="0"/>
              <a:t>BSEE has to lead by changing its mentality</a:t>
            </a:r>
          </a:p>
          <a:p>
            <a:pPr lvl="1"/>
            <a:r>
              <a:rPr lang="en-US" sz="2000" dirty="0" smtClean="0"/>
              <a:t>TRB </a:t>
            </a:r>
            <a:r>
              <a:rPr lang="en-US" sz="2000" dirty="0"/>
              <a:t>Report 309, “Evaluating the Effectiveness of Offshore Safety and Environmental Management Systems</a:t>
            </a:r>
            <a:r>
              <a:rPr lang="en-US" sz="2000" dirty="0" smtClean="0"/>
              <a:t>” </a:t>
            </a:r>
          </a:p>
          <a:p>
            <a:endParaRPr lang="en-US" sz="2000" dirty="0"/>
          </a:p>
        </p:txBody>
      </p:sp>
    </p:spTree>
    <p:extLst>
      <p:ext uri="{BB962C8B-B14F-4D97-AF65-F5344CB8AC3E}">
        <p14:creationId xmlns:p14="http://schemas.microsoft.com/office/powerpoint/2010/main" val="3881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Punish the Bad Guys Mentality</a:t>
            </a:r>
            <a:endParaRPr lang="en-US" dirty="0"/>
          </a:p>
        </p:txBody>
      </p:sp>
      <p:sp>
        <p:nvSpPr>
          <p:cNvPr id="3" name="Content Placeholder 2"/>
          <p:cNvSpPr>
            <a:spLocks noGrp="1"/>
          </p:cNvSpPr>
          <p:nvPr>
            <p:ph idx="1"/>
          </p:nvPr>
        </p:nvSpPr>
        <p:spPr>
          <a:xfrm>
            <a:off x="457200" y="1905000"/>
            <a:ext cx="8382000" cy="5029200"/>
          </a:xfrm>
        </p:spPr>
        <p:txBody>
          <a:bodyPr>
            <a:normAutofit/>
          </a:bodyPr>
          <a:lstStyle/>
          <a:p>
            <a:r>
              <a:rPr lang="en-US" sz="2000" dirty="0" smtClean="0"/>
              <a:t>All will be good if we can just identify the bad guys who cause accidents and punish them with INCs and penalties</a:t>
            </a:r>
          </a:p>
          <a:p>
            <a:r>
              <a:rPr lang="en-US" sz="2000" dirty="0" smtClean="0"/>
              <a:t>Punishment for willful violations is important</a:t>
            </a:r>
          </a:p>
          <a:p>
            <a:r>
              <a:rPr lang="en-US" sz="2000" dirty="0" smtClean="0"/>
              <a:t>Punishment for paperwork failure does not change attitudes</a:t>
            </a:r>
          </a:p>
          <a:p>
            <a:r>
              <a:rPr lang="en-US" sz="2000" dirty="0" smtClean="0"/>
              <a:t>Penalties and punishment get attention but so do accidents</a:t>
            </a:r>
          </a:p>
          <a:p>
            <a:r>
              <a:rPr lang="en-US" sz="2000" dirty="0" smtClean="0"/>
              <a:t>OESI should focus on:</a:t>
            </a:r>
          </a:p>
          <a:p>
            <a:pPr lvl="1"/>
            <a:r>
              <a:rPr lang="en-US" sz="2000" dirty="0" smtClean="0"/>
              <a:t>Educating BSEE personnel</a:t>
            </a:r>
          </a:p>
          <a:p>
            <a:pPr lvl="1"/>
            <a:r>
              <a:rPr lang="en-US" sz="2000" dirty="0" smtClean="0"/>
              <a:t>Develop practices for BSEE to hire auditors</a:t>
            </a:r>
          </a:p>
          <a:p>
            <a:pPr lvl="1"/>
            <a:r>
              <a:rPr lang="en-US" sz="2000" dirty="0" smtClean="0"/>
              <a:t>Focus on soft skill concepts to help BSEE and industry work together to change behaviors</a:t>
            </a:r>
          </a:p>
          <a:p>
            <a:endParaRPr lang="en-US" sz="2000" dirty="0"/>
          </a:p>
        </p:txBody>
      </p:sp>
    </p:spTree>
    <p:extLst>
      <p:ext uri="{BB962C8B-B14F-4D97-AF65-F5344CB8AC3E}">
        <p14:creationId xmlns:p14="http://schemas.microsoft.com/office/powerpoint/2010/main" val="1852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SEMS Reality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Audits which do NOT find areas that need improvements are not proper audits</a:t>
            </a:r>
          </a:p>
          <a:p>
            <a:r>
              <a:rPr lang="en-US" dirty="0" smtClean="0"/>
              <a:t>Quality of audits submitted to BSEE vary widely</a:t>
            </a:r>
          </a:p>
          <a:p>
            <a:pPr lvl="1"/>
            <a:r>
              <a:rPr lang="en-US" dirty="0" smtClean="0"/>
              <a:t>BSEE should be distributing lessons learned</a:t>
            </a:r>
          </a:p>
          <a:p>
            <a:r>
              <a:rPr lang="en-US" dirty="0" smtClean="0"/>
              <a:t>Restructure COS</a:t>
            </a:r>
          </a:p>
          <a:p>
            <a:pPr lvl="1"/>
            <a:r>
              <a:rPr lang="en-US" dirty="0" smtClean="0"/>
              <a:t>Free from API</a:t>
            </a:r>
          </a:p>
          <a:p>
            <a:pPr lvl="1"/>
            <a:r>
              <a:rPr lang="en-US" dirty="0" smtClean="0"/>
              <a:t>Membership free and required</a:t>
            </a:r>
          </a:p>
          <a:p>
            <a:pPr lvl="1"/>
            <a:r>
              <a:rPr lang="en-US" dirty="0" smtClean="0"/>
              <a:t>Support with fee on oil and gas produced</a:t>
            </a:r>
          </a:p>
          <a:p>
            <a:pPr lvl="1"/>
            <a:r>
              <a:rPr lang="en-US" dirty="0" smtClean="0"/>
              <a:t>Work closely with BSEE to distribute lessons learned</a:t>
            </a:r>
          </a:p>
          <a:p>
            <a:pPr lvl="1"/>
            <a:endParaRPr lang="en-US" dirty="0"/>
          </a:p>
        </p:txBody>
      </p:sp>
    </p:spTree>
    <p:extLst>
      <p:ext uri="{BB962C8B-B14F-4D97-AF65-F5344CB8AC3E}">
        <p14:creationId xmlns:p14="http://schemas.microsoft.com/office/powerpoint/2010/main" val="771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Safety Culture</a:t>
            </a:r>
            <a:endParaRPr lang="en-US" sz="3200" dirty="0"/>
          </a:p>
        </p:txBody>
      </p:sp>
      <p:sp>
        <p:nvSpPr>
          <p:cNvPr id="3" name="Content Placeholder 2"/>
          <p:cNvSpPr>
            <a:spLocks noGrp="1"/>
          </p:cNvSpPr>
          <p:nvPr>
            <p:ph idx="1"/>
          </p:nvPr>
        </p:nvSpPr>
        <p:spPr>
          <a:xfrm>
            <a:off x="457200" y="1371600"/>
            <a:ext cx="8305800" cy="5181600"/>
          </a:xfrm>
        </p:spPr>
        <p:txBody>
          <a:bodyPr>
            <a:normAutofit/>
          </a:bodyPr>
          <a:lstStyle/>
          <a:p>
            <a:r>
              <a:rPr lang="en-US" sz="2000" dirty="0" smtClean="0"/>
              <a:t>Industry in general is still looking towards:</a:t>
            </a:r>
          </a:p>
          <a:p>
            <a:pPr lvl="1"/>
            <a:r>
              <a:rPr lang="en-US" sz="2000" dirty="0" smtClean="0"/>
              <a:t>Pronouncements</a:t>
            </a:r>
          </a:p>
          <a:p>
            <a:pPr lvl="1"/>
            <a:r>
              <a:rPr lang="en-US" sz="2000" dirty="0" smtClean="0"/>
              <a:t>HSE Department safety slogans and campaigns</a:t>
            </a:r>
          </a:p>
          <a:p>
            <a:pPr lvl="1"/>
            <a:r>
              <a:rPr lang="en-US" sz="2000" dirty="0" smtClean="0"/>
              <a:t>Policies and procedures</a:t>
            </a:r>
          </a:p>
          <a:p>
            <a:r>
              <a:rPr lang="en-US" sz="2000" dirty="0"/>
              <a:t>Result of actions by supervisors at EVERY level of organization</a:t>
            </a:r>
          </a:p>
          <a:p>
            <a:r>
              <a:rPr lang="en-US" sz="2000" dirty="0" smtClean="0"/>
              <a:t>Traits of Culture of Safety:</a:t>
            </a:r>
          </a:p>
          <a:p>
            <a:pPr lvl="1"/>
            <a:r>
              <a:rPr lang="en-US" sz="2000" dirty="0" smtClean="0"/>
              <a:t>Leadership communication</a:t>
            </a:r>
          </a:p>
          <a:p>
            <a:pPr lvl="1"/>
            <a:r>
              <a:rPr lang="en-US" sz="2000" dirty="0" smtClean="0"/>
              <a:t>Problem identification and resolution</a:t>
            </a:r>
          </a:p>
          <a:p>
            <a:pPr lvl="1"/>
            <a:r>
              <a:rPr lang="en-US" sz="2000" dirty="0" smtClean="0"/>
              <a:t>Acceptance of personal accountability</a:t>
            </a:r>
          </a:p>
          <a:p>
            <a:pPr lvl="1"/>
            <a:r>
              <a:rPr lang="en-US" sz="2000" dirty="0" smtClean="0"/>
              <a:t>Planning and control of work practices</a:t>
            </a:r>
          </a:p>
          <a:p>
            <a:pPr lvl="1"/>
            <a:r>
              <a:rPr lang="en-US" sz="2000" dirty="0" smtClean="0"/>
              <a:t>Continuous learning</a:t>
            </a:r>
          </a:p>
          <a:p>
            <a:pPr lvl="1"/>
            <a:r>
              <a:rPr lang="en-US" sz="2000" dirty="0" smtClean="0"/>
              <a:t>Freedom to raise concerns</a:t>
            </a:r>
          </a:p>
          <a:p>
            <a:r>
              <a:rPr lang="en-US" sz="2000" dirty="0" smtClean="0"/>
              <a:t>Restructured COS using techniques developed by OESI</a:t>
            </a:r>
          </a:p>
          <a:p>
            <a:pPr lvl="1"/>
            <a:endParaRPr lang="en-US" sz="2000" dirty="0"/>
          </a:p>
        </p:txBody>
      </p:sp>
    </p:spTree>
    <p:extLst>
      <p:ext uri="{BB962C8B-B14F-4D97-AF65-F5344CB8AC3E}">
        <p14:creationId xmlns:p14="http://schemas.microsoft.com/office/powerpoint/2010/main" val="21627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Imagining the Impossible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Before Piper Alpha no one imagined such an accident was possible in a producing operation</a:t>
            </a:r>
          </a:p>
          <a:p>
            <a:r>
              <a:rPr lang="en-US" dirty="0" smtClean="0"/>
              <a:t>Before Macondo no one imagined such an accident was possible in temporarily abandoning a well</a:t>
            </a:r>
          </a:p>
          <a:p>
            <a:r>
              <a:rPr lang="en-US" dirty="0" smtClean="0"/>
              <a:t>In hindsight we always see clues which indicated a problem could arise</a:t>
            </a:r>
          </a:p>
          <a:p>
            <a:pPr lvl="1"/>
            <a:r>
              <a:rPr lang="en-US" dirty="0" smtClean="0"/>
              <a:t>30 Day Interim Report</a:t>
            </a:r>
          </a:p>
          <a:p>
            <a:r>
              <a:rPr lang="en-US" dirty="0" smtClean="0"/>
              <a:t>The next accident will probably not mirror Piper Alpha or Macondo</a:t>
            </a:r>
          </a:p>
          <a:p>
            <a:pPr lvl="1"/>
            <a:r>
              <a:rPr lang="en-US" dirty="0" smtClean="0"/>
              <a:t>Riser parts prior to the boarding valve</a:t>
            </a:r>
          </a:p>
          <a:p>
            <a:r>
              <a:rPr lang="en-US" dirty="0" smtClean="0"/>
              <a:t>Do we need a forum to anticipate how to anticipate the impossible and respond to it BEFORE it occurs?</a:t>
            </a:r>
          </a:p>
          <a:p>
            <a:pPr lvl="1"/>
            <a:endParaRPr lang="en-US" dirty="0"/>
          </a:p>
        </p:txBody>
      </p:sp>
    </p:spTree>
    <p:extLst>
      <p:ext uri="{BB962C8B-B14F-4D97-AF65-F5344CB8AC3E}">
        <p14:creationId xmlns:p14="http://schemas.microsoft.com/office/powerpoint/2010/main" val="10658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FF0000"/>
                </a:solidFill>
              </a:rPr>
              <a:t>The Regulators</a:t>
            </a:r>
          </a:p>
          <a:p>
            <a:r>
              <a:rPr lang="en-US" dirty="0" smtClean="0"/>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2400" b="1" dirty="0" smtClean="0"/>
              <a:t>Training the Next Generation</a:t>
            </a:r>
            <a:endParaRPr lang="en-US" sz="2400" b="1" dirty="0"/>
          </a:p>
        </p:txBody>
      </p:sp>
      <p:sp>
        <p:nvSpPr>
          <p:cNvPr id="3" name="Content Placeholder 2"/>
          <p:cNvSpPr>
            <a:spLocks noGrp="1"/>
          </p:cNvSpPr>
          <p:nvPr>
            <p:ph idx="1"/>
          </p:nvPr>
        </p:nvSpPr>
        <p:spPr>
          <a:xfrm>
            <a:off x="457200" y="1295400"/>
            <a:ext cx="8305800" cy="5410200"/>
          </a:xfrm>
        </p:spPr>
        <p:txBody>
          <a:bodyPr>
            <a:noAutofit/>
          </a:bodyPr>
          <a:lstStyle/>
          <a:p>
            <a:r>
              <a:rPr lang="en-US" sz="1800" dirty="0" smtClean="0"/>
              <a:t>Relying on policies, procedures and stage gates</a:t>
            </a:r>
          </a:p>
          <a:p>
            <a:r>
              <a:rPr lang="en-US" sz="1800" dirty="0" smtClean="0"/>
              <a:t>Oil Company - History</a:t>
            </a:r>
          </a:p>
          <a:p>
            <a:pPr lvl="1"/>
            <a:r>
              <a:rPr lang="en-US" sz="1800" dirty="0" smtClean="0"/>
              <a:t>Multiple assignments in field locations and engineering groups</a:t>
            </a:r>
          </a:p>
          <a:p>
            <a:pPr lvl="1"/>
            <a:r>
              <a:rPr lang="en-US" sz="1800" dirty="0" smtClean="0"/>
              <a:t>In-house training programs</a:t>
            </a:r>
          </a:p>
          <a:p>
            <a:pPr lvl="1"/>
            <a:r>
              <a:rPr lang="en-US" sz="1800" dirty="0" smtClean="0"/>
              <a:t>Real mentor as supervisor</a:t>
            </a:r>
          </a:p>
          <a:p>
            <a:r>
              <a:rPr lang="en-US" sz="1800" dirty="0" smtClean="0"/>
              <a:t>Engineering Company - History</a:t>
            </a:r>
          </a:p>
          <a:p>
            <a:pPr lvl="1"/>
            <a:r>
              <a:rPr lang="en-US" sz="1800" dirty="0" smtClean="0"/>
              <a:t>Oil company trained engineers</a:t>
            </a:r>
          </a:p>
          <a:p>
            <a:pPr lvl="1"/>
            <a:r>
              <a:rPr lang="en-US" sz="1800" dirty="0" smtClean="0"/>
              <a:t>Construction company trained engineers</a:t>
            </a:r>
          </a:p>
          <a:p>
            <a:r>
              <a:rPr lang="en-US" sz="1800" dirty="0"/>
              <a:t>Today</a:t>
            </a:r>
          </a:p>
          <a:p>
            <a:pPr lvl="1"/>
            <a:r>
              <a:rPr lang="en-US" sz="1800" dirty="0"/>
              <a:t>Training budgets cut</a:t>
            </a:r>
          </a:p>
          <a:p>
            <a:pPr lvl="1"/>
            <a:r>
              <a:rPr lang="en-US" sz="1800" dirty="0" smtClean="0"/>
              <a:t>Limited </a:t>
            </a:r>
            <a:r>
              <a:rPr lang="en-US" sz="1800" dirty="0"/>
              <a:t>ability for field experience </a:t>
            </a:r>
            <a:endParaRPr lang="en-US" sz="1800" dirty="0" smtClean="0"/>
          </a:p>
          <a:p>
            <a:r>
              <a:rPr lang="en-US" sz="1800" dirty="0" smtClean="0"/>
              <a:t>Oil companies need to allow</a:t>
            </a:r>
          </a:p>
          <a:p>
            <a:pPr lvl="1"/>
            <a:r>
              <a:rPr lang="en-US" sz="1800" dirty="0" smtClean="0"/>
              <a:t>Billable hours for training</a:t>
            </a:r>
          </a:p>
          <a:p>
            <a:pPr lvl="1"/>
            <a:r>
              <a:rPr lang="en-US" sz="1800" dirty="0" smtClean="0"/>
              <a:t>Visits to field and construction sites</a:t>
            </a:r>
          </a:p>
          <a:p>
            <a:pPr lvl="1"/>
            <a:endParaRPr lang="en-US" sz="1800" dirty="0" smtClean="0"/>
          </a:p>
          <a:p>
            <a:pPr lvl="1"/>
            <a:endParaRPr lang="en-US" sz="1800" dirty="0" smtClean="0"/>
          </a:p>
          <a:p>
            <a:pPr lvl="1"/>
            <a:endParaRPr lang="en-US" sz="1800" dirty="0"/>
          </a:p>
          <a:p>
            <a:pPr lvl="1"/>
            <a:endParaRPr lang="en-US" sz="1800" dirty="0"/>
          </a:p>
        </p:txBody>
      </p:sp>
    </p:spTree>
    <p:extLst>
      <p:ext uri="{BB962C8B-B14F-4D97-AF65-F5344CB8AC3E}">
        <p14:creationId xmlns:p14="http://schemas.microsoft.com/office/powerpoint/2010/main" val="32265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Introduction</a:t>
            </a:r>
          </a:p>
          <a:p>
            <a:r>
              <a:rPr lang="en-US" dirty="0" smtClean="0"/>
              <a:t>The Regulators</a:t>
            </a:r>
          </a:p>
          <a:p>
            <a:r>
              <a:rPr lang="en-US" dirty="0" smtClean="0"/>
              <a:t>In The Beginning- 1964 to 1969</a:t>
            </a:r>
          </a:p>
          <a:p>
            <a:r>
              <a:rPr lang="en-US" dirty="0" smtClean="0"/>
              <a:t>The Awakening- 1969 to 1970</a:t>
            </a:r>
          </a:p>
          <a:p>
            <a:r>
              <a:rPr lang="en-US" dirty="0" smtClean="0"/>
              <a:t>Compliance Mentality- 1971 to 1988</a:t>
            </a:r>
          </a:p>
          <a:p>
            <a:r>
              <a:rPr lang="en-US" dirty="0" smtClean="0"/>
              <a:t>Process Safety Management- 1988 to 2010</a:t>
            </a:r>
          </a:p>
          <a:p>
            <a:r>
              <a:rPr lang="en-US" dirty="0" smtClean="0"/>
              <a:t>Safety Culture- 2010 to Present</a:t>
            </a:r>
          </a:p>
          <a:p>
            <a:r>
              <a:rPr lang="en-US" dirty="0" smtClean="0"/>
              <a:t>Avoiding the Maginot Line</a:t>
            </a:r>
          </a:p>
          <a:p>
            <a:r>
              <a:rPr lang="en-US" dirty="0" smtClean="0">
                <a:solidFill>
                  <a:srgbClr val="FF0000"/>
                </a:solidFill>
              </a:rPr>
              <a:t>Conclusion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564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769" y="990600"/>
            <a:ext cx="7696200" cy="1754326"/>
          </a:xfrm>
          <a:prstGeom prst="rect">
            <a:avLst/>
          </a:prstGeom>
        </p:spPr>
        <p:txBody>
          <a:bodyPr wrap="square">
            <a:spAutoFit/>
          </a:bodyPr>
          <a:lstStyle/>
          <a:p>
            <a:r>
              <a:rPr lang="en-US" dirty="0"/>
              <a:t>The history of safety awareness in the past 50 years is actually a good story.  Yes, we have tended to make step changes in safety only after disasters or threats of regulations.  Our record is spotty and at times as an industry we fought change that we now know we should not have done.  But we have made tremendous changes in safety while at the same </a:t>
            </a:r>
            <a:r>
              <a:rPr lang="en-US" dirty="0" smtClean="0"/>
              <a:t>time we have </a:t>
            </a:r>
            <a:r>
              <a:rPr lang="en-US" dirty="0"/>
              <a:t>taken on ever more difficult and risky operations to provide the world with the energy it needs.</a:t>
            </a:r>
          </a:p>
        </p:txBody>
      </p:sp>
      <p:sp>
        <p:nvSpPr>
          <p:cNvPr id="5" name="Rectangle 4"/>
          <p:cNvSpPr/>
          <p:nvPr/>
        </p:nvSpPr>
        <p:spPr>
          <a:xfrm>
            <a:off x="796636" y="3276600"/>
            <a:ext cx="7696200" cy="1477328"/>
          </a:xfrm>
          <a:prstGeom prst="rect">
            <a:avLst/>
          </a:prstGeom>
        </p:spPr>
        <p:txBody>
          <a:bodyPr wrap="square">
            <a:spAutoFit/>
          </a:bodyPr>
          <a:lstStyle/>
          <a:p>
            <a:r>
              <a:rPr lang="en-US" dirty="0"/>
              <a:t>Within the industry there was never a time when we lacked leadership to push safety awareness to higher levels.  We have made mistakes, but we have learned how to be better along the way.  </a:t>
            </a:r>
            <a:endParaRPr lang="en-US" dirty="0" smtClean="0"/>
          </a:p>
          <a:p>
            <a:r>
              <a:rPr lang="en-US" dirty="0" smtClean="0"/>
              <a:t>We </a:t>
            </a:r>
            <a:r>
              <a:rPr lang="en-US" dirty="0"/>
              <a:t>have had regulators who are dedicated to the task and have helped us achieve results.  They have not been perfect, but neither have we.  </a:t>
            </a:r>
          </a:p>
        </p:txBody>
      </p:sp>
      <p:sp>
        <p:nvSpPr>
          <p:cNvPr id="6" name="Rectangle 5"/>
          <p:cNvSpPr/>
          <p:nvPr/>
        </p:nvSpPr>
        <p:spPr>
          <a:xfrm>
            <a:off x="796636" y="5314890"/>
            <a:ext cx="7696200" cy="400110"/>
          </a:xfrm>
          <a:prstGeom prst="rect">
            <a:avLst/>
          </a:prstGeom>
        </p:spPr>
        <p:txBody>
          <a:bodyPr wrap="square">
            <a:spAutoFit/>
          </a:bodyPr>
          <a:lstStyle/>
          <a:p>
            <a:pPr algn="ctr"/>
            <a:r>
              <a:rPr lang="en-US" sz="2000" b="1" dirty="0"/>
              <a:t>This is a fraternity I am honored and proud to be among. </a:t>
            </a:r>
          </a:p>
        </p:txBody>
      </p:sp>
    </p:spTree>
    <p:extLst>
      <p:ext uri="{BB962C8B-B14F-4D97-AF65-F5344CB8AC3E}">
        <p14:creationId xmlns:p14="http://schemas.microsoft.com/office/powerpoint/2010/main" val="9656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071" y="2057400"/>
            <a:ext cx="4228915" cy="1200329"/>
          </a:xfrm>
          <a:prstGeom prst="rect">
            <a:avLst/>
          </a:prstGeom>
          <a:noFill/>
        </p:spPr>
        <p:txBody>
          <a:bodyPr wrap="none" rtlCol="0">
            <a:spAutoFit/>
          </a:bodyPr>
          <a:lstStyle/>
          <a:p>
            <a:pPr algn="ctr"/>
            <a:r>
              <a:rPr lang="en-US" sz="2400" dirty="0" smtClean="0">
                <a:hlinkClick r:id="rId2"/>
              </a:rPr>
              <a:t>ken.arnold@worleyparsons.com</a:t>
            </a:r>
            <a:endParaRPr lang="en-US" sz="2400" dirty="0" smtClean="0"/>
          </a:p>
          <a:p>
            <a:pPr algn="ctr"/>
            <a:endParaRPr lang="en-US" sz="2400" dirty="0"/>
          </a:p>
          <a:p>
            <a:pPr algn="ctr"/>
            <a:r>
              <a:rPr lang="en-US" sz="2400" dirty="0" smtClean="0">
                <a:solidFill>
                  <a:srgbClr val="002060"/>
                </a:solidFill>
              </a:rPr>
              <a:t>+1 832-335-6715</a:t>
            </a:r>
            <a:endParaRPr lang="en-US" sz="2400" dirty="0">
              <a:solidFill>
                <a:srgbClr val="002060"/>
              </a:solidFill>
            </a:endParaRPr>
          </a:p>
        </p:txBody>
      </p:sp>
    </p:spTree>
    <p:extLst>
      <p:ext uri="{BB962C8B-B14F-4D97-AF65-F5344CB8AC3E}">
        <p14:creationId xmlns:p14="http://schemas.microsoft.com/office/powerpoint/2010/main" val="356802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Department of Interior (DOI)</a:t>
            </a:r>
            <a:br>
              <a:rPr lang="en-US" sz="2800" dirty="0" smtClean="0"/>
            </a:br>
            <a:r>
              <a:rPr lang="en-US" sz="2800" dirty="0" smtClean="0"/>
              <a:t>BSEE</a:t>
            </a:r>
            <a:endParaRPr lang="en-US" sz="2800" dirty="0"/>
          </a:p>
        </p:txBody>
      </p:sp>
      <p:sp>
        <p:nvSpPr>
          <p:cNvPr id="3" name="Content Placeholder 2"/>
          <p:cNvSpPr>
            <a:spLocks noGrp="1"/>
          </p:cNvSpPr>
          <p:nvPr>
            <p:ph idx="1"/>
          </p:nvPr>
        </p:nvSpPr>
        <p:spPr/>
        <p:txBody>
          <a:bodyPr>
            <a:normAutofit/>
          </a:bodyPr>
          <a:lstStyle/>
          <a:p>
            <a:r>
              <a:rPr lang="en-US" sz="2400" dirty="0"/>
              <a:t>Primary responsibility for operational safety </a:t>
            </a:r>
            <a:r>
              <a:rPr lang="en-US" sz="2400" dirty="0" smtClean="0"/>
              <a:t>regulations</a:t>
            </a:r>
          </a:p>
          <a:p>
            <a:r>
              <a:rPr lang="en-US" sz="2400" dirty="0" smtClean="0"/>
              <a:t>Name changes but function consistent</a:t>
            </a:r>
          </a:p>
          <a:p>
            <a:pPr lvl="1"/>
            <a:r>
              <a:rPr lang="en-US" sz="2400" dirty="0" smtClean="0"/>
              <a:t>Conservation Division of US Geologic Survey (USGS)</a:t>
            </a:r>
          </a:p>
          <a:p>
            <a:pPr lvl="1"/>
            <a:r>
              <a:rPr lang="en-US" sz="2400" dirty="0" smtClean="0"/>
              <a:t>Minerals Management Service (MMS)- 1982</a:t>
            </a:r>
          </a:p>
          <a:p>
            <a:pPr lvl="1"/>
            <a:r>
              <a:rPr lang="en-US" sz="2400" dirty="0" smtClean="0"/>
              <a:t>Bureau of Safety and Environmental Enforcement (BSEE)- 2011</a:t>
            </a:r>
          </a:p>
          <a:p>
            <a:r>
              <a:rPr lang="en-US" sz="2400" dirty="0" smtClean="0"/>
              <a:t>Core Group of Dedicated Professionals</a:t>
            </a:r>
          </a:p>
          <a:p>
            <a:pPr lvl="1"/>
            <a:r>
              <a:rPr lang="en-US" sz="2400" dirty="0" smtClean="0"/>
              <a:t>Challenged us to reflect best safety theories of time</a:t>
            </a:r>
          </a:p>
          <a:p>
            <a:pPr lvl="1"/>
            <a:r>
              <a:rPr lang="en-US" sz="2400" dirty="0" smtClean="0"/>
              <a:t>Recognized need to adopt new technical realities</a:t>
            </a:r>
          </a:p>
          <a:p>
            <a:pPr lvl="1"/>
            <a:r>
              <a:rPr lang="en-US" sz="2400" dirty="0" smtClean="0"/>
              <a:t>Listened to industry for practicality</a:t>
            </a:r>
          </a:p>
          <a:p>
            <a:endParaRPr lang="en-US" sz="2400" dirty="0" smtClean="0"/>
          </a:p>
          <a:p>
            <a:endParaRPr lang="en-US" sz="2400" dirty="0"/>
          </a:p>
        </p:txBody>
      </p:sp>
    </p:spTree>
    <p:extLst>
      <p:ext uri="{BB962C8B-B14F-4D97-AF65-F5344CB8AC3E}">
        <p14:creationId xmlns:p14="http://schemas.microsoft.com/office/powerpoint/2010/main" val="19241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Bureau of Interior</a:t>
            </a:r>
            <a:br>
              <a:rPr lang="en-US" sz="3200" dirty="0" smtClean="0"/>
            </a:br>
            <a:r>
              <a:rPr lang="en-US" sz="3200" dirty="0" smtClean="0"/>
              <a:t>BOEM</a:t>
            </a:r>
            <a:endParaRPr lang="en-US" sz="3200" dirty="0"/>
          </a:p>
        </p:txBody>
      </p:sp>
      <p:sp>
        <p:nvSpPr>
          <p:cNvPr id="3" name="Content Placeholder 2"/>
          <p:cNvSpPr>
            <a:spLocks noGrp="1"/>
          </p:cNvSpPr>
          <p:nvPr>
            <p:ph idx="1"/>
          </p:nvPr>
        </p:nvSpPr>
        <p:spPr>
          <a:xfrm>
            <a:off x="533400" y="1828800"/>
            <a:ext cx="8229600" cy="4419600"/>
          </a:xfrm>
        </p:spPr>
        <p:txBody>
          <a:bodyPr>
            <a:noAutofit/>
          </a:bodyPr>
          <a:lstStyle/>
          <a:p>
            <a:r>
              <a:rPr lang="en-US" sz="2000" dirty="0" smtClean="0"/>
              <a:t>Bureau of Offshore Energy Management</a:t>
            </a:r>
          </a:p>
          <a:p>
            <a:pPr lvl="1"/>
            <a:r>
              <a:rPr lang="en-US" sz="2000" dirty="0" smtClean="0"/>
              <a:t>Split MMS into BSEE and BOEM in 2011</a:t>
            </a:r>
          </a:p>
          <a:p>
            <a:pPr lvl="1"/>
            <a:r>
              <a:rPr lang="en-US" sz="2000" dirty="0" smtClean="0"/>
              <a:t>Perceived need to separate promoting development and scientific and resource management from safety</a:t>
            </a:r>
          </a:p>
          <a:p>
            <a:r>
              <a:rPr lang="en-US" sz="2000" dirty="0" smtClean="0"/>
              <a:t>BOEM responsibilities</a:t>
            </a:r>
          </a:p>
          <a:p>
            <a:pPr lvl="1"/>
            <a:r>
              <a:rPr lang="en-US" sz="2000" dirty="0" smtClean="0"/>
              <a:t>Manage lease sales, resource evaluations,  environmental studies, fair market determinations, geological and geophysical permits</a:t>
            </a:r>
          </a:p>
          <a:p>
            <a:pPr lvl="1"/>
            <a:r>
              <a:rPr lang="en-US" sz="2000" dirty="0" smtClean="0"/>
              <a:t>Review exploration plans and development plans</a:t>
            </a:r>
          </a:p>
          <a:p>
            <a:r>
              <a:rPr lang="en-US" sz="2000" dirty="0" smtClean="0"/>
              <a:t>Perception vs. Reality</a:t>
            </a:r>
          </a:p>
          <a:p>
            <a:pPr lvl="1"/>
            <a:r>
              <a:rPr lang="en-US" sz="2000" dirty="0" smtClean="0"/>
              <a:t>Coordination challenges</a:t>
            </a:r>
          </a:p>
          <a:p>
            <a:pPr lvl="1"/>
            <a:r>
              <a:rPr lang="en-US" sz="2000" dirty="0" smtClean="0"/>
              <a:t>Inefficiencies and delays</a:t>
            </a:r>
          </a:p>
          <a:p>
            <a:pPr lvl="1"/>
            <a:endParaRPr lang="en-US" sz="2000" dirty="0"/>
          </a:p>
        </p:txBody>
      </p:sp>
    </p:spTree>
    <p:extLst>
      <p:ext uri="{BB962C8B-B14F-4D97-AF65-F5344CB8AC3E}">
        <p14:creationId xmlns:p14="http://schemas.microsoft.com/office/powerpoint/2010/main" val="6105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Coast Guard (USCG)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Focus on safety of life at sea</a:t>
            </a:r>
          </a:p>
          <a:p>
            <a:pPr lvl="1"/>
            <a:r>
              <a:rPr lang="en-US" dirty="0" smtClean="0"/>
              <a:t>Fixed Platforms: fire-fighting, emergency lighting, escape and abandonment</a:t>
            </a:r>
          </a:p>
          <a:p>
            <a:pPr lvl="1"/>
            <a:r>
              <a:rPr lang="en-US" dirty="0" smtClean="0"/>
              <a:t>Floating Installations: hull integrity, ballast control, marine systems and manning</a:t>
            </a:r>
          </a:p>
          <a:p>
            <a:r>
              <a:rPr lang="en-US" dirty="0" smtClean="0"/>
              <a:t>2002 MOU</a:t>
            </a:r>
          </a:p>
          <a:p>
            <a:pPr lvl="1"/>
            <a:r>
              <a:rPr lang="en-US" dirty="0" smtClean="0"/>
              <a:t>MMS authorized to perform USCG annual inspections on fixed platforms</a:t>
            </a:r>
          </a:p>
          <a:p>
            <a:r>
              <a:rPr lang="en-US" dirty="0" smtClean="0"/>
              <a:t>2008 MOA</a:t>
            </a:r>
          </a:p>
          <a:p>
            <a:pPr lvl="1"/>
            <a:r>
              <a:rPr lang="en-US" dirty="0" smtClean="0"/>
              <a:t>Matrix defines split between MMS and USCG for floaters</a:t>
            </a:r>
          </a:p>
          <a:p>
            <a:pPr lvl="1"/>
            <a:r>
              <a:rPr lang="en-US" dirty="0" smtClean="0"/>
              <a:t>Some shared responsibilities; inefficiencies and delays</a:t>
            </a:r>
            <a:endParaRPr lang="en-US" dirty="0"/>
          </a:p>
        </p:txBody>
      </p:sp>
    </p:spTree>
    <p:extLst>
      <p:ext uri="{BB962C8B-B14F-4D97-AF65-F5344CB8AC3E}">
        <p14:creationId xmlns:p14="http://schemas.microsoft.com/office/powerpoint/2010/main" val="259132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31838"/>
          </a:xfrm>
        </p:spPr>
        <p:txBody>
          <a:bodyPr>
            <a:noAutofit/>
          </a:bodyPr>
          <a:lstStyle/>
          <a:p>
            <a:r>
              <a:rPr lang="en-US" sz="2800" dirty="0" smtClean="0"/>
              <a:t>Pipeline and Hazardous Materials Safety Administration (PHMSA)</a:t>
            </a:r>
            <a:br>
              <a:rPr lang="en-US" sz="2800" dirty="0" smtClean="0"/>
            </a:br>
            <a:r>
              <a:rPr lang="en-US" sz="2800" dirty="0" smtClean="0"/>
              <a:t>Department of Transportation (DOT)</a:t>
            </a:r>
            <a:endParaRPr lang="en-US" sz="2800" dirty="0"/>
          </a:p>
        </p:txBody>
      </p:sp>
      <p:sp>
        <p:nvSpPr>
          <p:cNvPr id="3" name="Content Placeholder 2"/>
          <p:cNvSpPr>
            <a:spLocks noGrp="1"/>
          </p:cNvSpPr>
          <p:nvPr>
            <p:ph idx="1"/>
          </p:nvPr>
        </p:nvSpPr>
        <p:spPr>
          <a:xfrm>
            <a:off x="381000" y="2438400"/>
            <a:ext cx="8229600" cy="4525963"/>
          </a:xfrm>
        </p:spPr>
        <p:txBody>
          <a:bodyPr>
            <a:normAutofit/>
          </a:bodyPr>
          <a:lstStyle/>
          <a:p>
            <a:r>
              <a:rPr lang="en-US" sz="2400" dirty="0" smtClean="0"/>
              <a:t>Pipelines downstream of sales point (where operating responsibility transfers from producing company to pipeline company)</a:t>
            </a:r>
          </a:p>
          <a:p>
            <a:r>
              <a:rPr lang="en-US" sz="2400" dirty="0" smtClean="0"/>
              <a:t>MMS has responsibilities for pipelines upstream of this point</a:t>
            </a:r>
          </a:p>
          <a:p>
            <a:r>
              <a:rPr lang="en-US" sz="2400" dirty="0" smtClean="0"/>
              <a:t>MOU</a:t>
            </a:r>
          </a:p>
          <a:p>
            <a:pPr lvl="1"/>
            <a:r>
              <a:rPr lang="en-US" sz="2400" dirty="0" smtClean="0"/>
              <a:t>MMS gives ROW permits for DOT pipelines</a:t>
            </a:r>
          </a:p>
          <a:p>
            <a:pPr lvl="1"/>
            <a:r>
              <a:rPr lang="en-US" sz="2400" dirty="0" smtClean="0"/>
              <a:t>MMS inspects DOT pipelines</a:t>
            </a:r>
            <a:endParaRPr lang="en-US" sz="2400" dirty="0"/>
          </a:p>
        </p:txBody>
      </p:sp>
    </p:spTree>
    <p:extLst>
      <p:ext uri="{BB962C8B-B14F-4D97-AF65-F5344CB8AC3E}">
        <p14:creationId xmlns:p14="http://schemas.microsoft.com/office/powerpoint/2010/main" val="23444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5B05.tmp">
  <a:themeElements>
    <a:clrScheme name="Custom 26">
      <a:dk1>
        <a:srgbClr val="548DD4"/>
      </a:dk1>
      <a:lt1>
        <a:sysClr val="window" lastClr="FFFFFF"/>
      </a:lt1>
      <a:dk2>
        <a:srgbClr val="BFBFBF"/>
      </a:dk2>
      <a:lt2>
        <a:srgbClr val="FFFFFF"/>
      </a:lt2>
      <a:accent1>
        <a:srgbClr val="FFFFFF"/>
      </a:accent1>
      <a:accent2>
        <a:srgbClr val="7F7F7F"/>
      </a:accent2>
      <a:accent3>
        <a:srgbClr val="548DD4"/>
      </a:accent3>
      <a:accent4>
        <a:srgbClr val="FFFFFF"/>
      </a:accent4>
      <a:accent5>
        <a:srgbClr val="FFFFFF"/>
      </a:accent5>
      <a:accent6>
        <a:srgbClr val="FFFFFF"/>
      </a:accent6>
      <a:hlink>
        <a:srgbClr val="0000F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6">
      <a:dk1>
        <a:srgbClr val="548DD4"/>
      </a:dk1>
      <a:lt1>
        <a:sysClr val="window" lastClr="FFFFFF"/>
      </a:lt1>
      <a:dk2>
        <a:srgbClr val="BFBFBF"/>
      </a:dk2>
      <a:lt2>
        <a:srgbClr val="FFFFFF"/>
      </a:lt2>
      <a:accent1>
        <a:srgbClr val="FFFFFF"/>
      </a:accent1>
      <a:accent2>
        <a:srgbClr val="7F7F7F"/>
      </a:accent2>
      <a:accent3>
        <a:srgbClr val="548DD4"/>
      </a:accent3>
      <a:accent4>
        <a:srgbClr val="FFFFFF"/>
      </a:accent4>
      <a:accent5>
        <a:srgbClr val="FFFFFF"/>
      </a:accent5>
      <a:accent6>
        <a:srgbClr val="FFFFFF"/>
      </a:accent6>
      <a:hlink>
        <a:srgbClr val="0000F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ppt5B05.tmp</Template>
  <TotalTime>1163</TotalTime>
  <Words>2758</Words>
  <Application>Microsoft Office PowerPoint</Application>
  <PresentationFormat>On-screen Show (4:3)</PresentationFormat>
  <Paragraphs>565</Paragraphs>
  <Slides>53</Slides>
  <Notes>4</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ppt5B05.tmp</vt:lpstr>
      <vt:lpstr>Office Theme</vt:lpstr>
      <vt:lpstr>PowerPoint Presentation</vt:lpstr>
      <vt:lpstr>A 50 Year History of Safety Awareness in the US Gulf of Mexico And Lessons for the Future </vt:lpstr>
      <vt:lpstr>Outline</vt:lpstr>
      <vt:lpstr>Introduction</vt:lpstr>
      <vt:lpstr>Outline</vt:lpstr>
      <vt:lpstr>Department of Interior (DOI) BSEE</vt:lpstr>
      <vt:lpstr>Bureau of Interior BOEM</vt:lpstr>
      <vt:lpstr>US Coast Guard (USCG)</vt:lpstr>
      <vt:lpstr>Pipeline and Hazardous Materials Safety Administration (PHMSA) Department of Transportation (DOT)</vt:lpstr>
      <vt:lpstr>Environmental Protection Agency (EPA)</vt:lpstr>
      <vt:lpstr>Outline</vt:lpstr>
      <vt:lpstr>Public Radar (1964-1969)</vt:lpstr>
      <vt:lpstr>Attitudes (1964-1969)</vt:lpstr>
      <vt:lpstr>OCS Orders (1964-1969)</vt:lpstr>
      <vt:lpstr>Outline</vt:lpstr>
      <vt:lpstr>PowerPoint Presentation</vt:lpstr>
      <vt:lpstr>PowerPoint Presentation</vt:lpstr>
      <vt:lpstr>PowerPoint Presentation</vt:lpstr>
      <vt:lpstr>Regulatory Action (1969-1970)</vt:lpstr>
      <vt:lpstr>Industry Response (1969-1970)</vt:lpstr>
      <vt:lpstr>Outline</vt:lpstr>
      <vt:lpstr>Equipment and System Design  (1971-1988)</vt:lpstr>
      <vt:lpstr>Personnel Safety (1971-1988)</vt:lpstr>
      <vt:lpstr>PowerPoint Presentation</vt:lpstr>
      <vt:lpstr>Produced Water Discharge</vt:lpstr>
      <vt:lpstr>Outline</vt:lpstr>
      <vt:lpstr>Piper Alpha (1988)</vt:lpstr>
      <vt:lpstr>Piper Alpha (1988)</vt:lpstr>
      <vt:lpstr>Process Safety Management- PSM (1988-2010)</vt:lpstr>
      <vt:lpstr>PowerPoint Presentation</vt:lpstr>
      <vt:lpstr>SEMP (1988-2010)</vt:lpstr>
      <vt:lpstr>PowerPoint Presentation</vt:lpstr>
      <vt:lpstr>SEMS (1988-2010)</vt:lpstr>
      <vt:lpstr>Outline</vt:lpstr>
      <vt:lpstr>Macondo Blowout 20 April 2010</vt:lpstr>
      <vt:lpstr>30-Day Interim Report</vt:lpstr>
      <vt:lpstr>Public Reaction (2010-Present)</vt:lpstr>
      <vt:lpstr>Culture of Safety</vt:lpstr>
      <vt:lpstr>SEMS and Safety Culture</vt:lpstr>
      <vt:lpstr>Center for Offshore Safety</vt:lpstr>
      <vt:lpstr>Offshore Energy Safety Institute</vt:lpstr>
      <vt:lpstr>Outline</vt:lpstr>
      <vt:lpstr>Progress Since 1964</vt:lpstr>
      <vt:lpstr>Six Things I Worry About</vt:lpstr>
      <vt:lpstr>Compliance Attitudes</vt:lpstr>
      <vt:lpstr>Punish the Bad Guys Mentality</vt:lpstr>
      <vt:lpstr>SEMS Reality</vt:lpstr>
      <vt:lpstr>Safety Culture</vt:lpstr>
      <vt:lpstr>Imagining the Impossible</vt:lpstr>
      <vt:lpstr>Training the Next Generation</vt:lpstr>
      <vt:lpstr>Outline</vt:lpstr>
      <vt:lpstr>PowerPoint Presentation</vt:lpstr>
      <vt:lpstr>PowerPoint Presentation</vt:lpstr>
    </vt:vector>
  </TitlesOfParts>
  <Company>WorleyParsons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50 Year History of Safety Awareness in the US Gulf of Mexico And Lessons for the Future</dc:title>
  <dc:creator>Arnold, Ken (Houston)</dc:creator>
  <cp:lastModifiedBy>Arnold, Ken (Houston)</cp:lastModifiedBy>
  <cp:revision>67</cp:revision>
  <dcterms:created xsi:type="dcterms:W3CDTF">2015-09-09T18:27:12Z</dcterms:created>
  <dcterms:modified xsi:type="dcterms:W3CDTF">2016-10-10T17:14:59Z</dcterms:modified>
</cp:coreProperties>
</file>